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92" r:id="rId4"/>
    <p:sldId id="261" r:id="rId5"/>
    <p:sldId id="285" r:id="rId6"/>
    <p:sldId id="286" r:id="rId7"/>
    <p:sldId id="287" r:id="rId8"/>
    <p:sldId id="288" r:id="rId9"/>
    <p:sldId id="289" r:id="rId10"/>
    <p:sldId id="290" r:id="rId11"/>
    <p:sldId id="262" r:id="rId12"/>
    <p:sldId id="263" r:id="rId13"/>
    <p:sldId id="264" r:id="rId14"/>
    <p:sldId id="265" r:id="rId15"/>
    <p:sldId id="294" r:id="rId16"/>
    <p:sldId id="266" r:id="rId17"/>
    <p:sldId id="267" r:id="rId18"/>
    <p:sldId id="268" r:id="rId19"/>
    <p:sldId id="269" r:id="rId20"/>
    <p:sldId id="270" r:id="rId21"/>
    <p:sldId id="271" r:id="rId22"/>
    <p:sldId id="272" r:id="rId23"/>
    <p:sldId id="273" r:id="rId24"/>
    <p:sldId id="274" r:id="rId25"/>
    <p:sldId id="275" r:id="rId26"/>
    <p:sldId id="276" r:id="rId27"/>
    <p:sldId id="293" r:id="rId28"/>
    <p:sldId id="277" r:id="rId29"/>
    <p:sldId id="278" r:id="rId30"/>
  </p:sldIdLst>
  <p:sldSz cx="9144000" cy="6858000" type="screen4x3"/>
  <p:notesSz cx="6858000" cy="9117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78" d="100"/>
          <a:sy n="78" d="100"/>
        </p:scale>
        <p:origin x="7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851"/>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5851"/>
          </a:xfrm>
          <a:prstGeom prst="rect">
            <a:avLst/>
          </a:prstGeom>
        </p:spPr>
        <p:txBody>
          <a:bodyPr vert="horz" lIns="91440" tIns="45720" rIns="91440" bIns="45720" rtlCol="0"/>
          <a:lstStyle>
            <a:lvl1pPr algn="r">
              <a:defRPr sz="1200"/>
            </a:lvl1pPr>
          </a:lstStyle>
          <a:p>
            <a:fld id="{3CAF8CD5-3074-4DEA-A520-3CFDDD9EFB3F}" type="datetimeFigureOut">
              <a:rPr lang="es-MX" smtClean="0"/>
              <a:pPr/>
              <a:t>29/06/2014</a:t>
            </a:fld>
            <a:endParaRPr lang="es-MX"/>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30581"/>
            <a:ext cx="5486400" cy="41026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59580"/>
            <a:ext cx="2971800" cy="455851"/>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59580"/>
            <a:ext cx="2971800" cy="455851"/>
          </a:xfrm>
          <a:prstGeom prst="rect">
            <a:avLst/>
          </a:prstGeom>
        </p:spPr>
        <p:txBody>
          <a:bodyPr vert="horz" lIns="91440" tIns="45720" rIns="91440" bIns="45720" rtlCol="0" anchor="b"/>
          <a:lstStyle>
            <a:lvl1pPr algn="r">
              <a:defRPr sz="1200"/>
            </a:lvl1pPr>
          </a:lstStyle>
          <a:p>
            <a:fld id="{247A142F-EE91-4758-8C7F-B6262B7055E5}" type="slidenum">
              <a:rPr lang="es-MX" smtClean="0"/>
              <a:pPr/>
              <a:t>‹#›</a:t>
            </a:fld>
            <a:endParaRPr lang="es-MX"/>
          </a:p>
        </p:txBody>
      </p:sp>
    </p:spTree>
    <p:extLst>
      <p:ext uri="{BB962C8B-B14F-4D97-AF65-F5344CB8AC3E}">
        <p14:creationId xmlns:p14="http://schemas.microsoft.com/office/powerpoint/2010/main" val="357907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p:txBody>
      </p:sp>
      <p:sp>
        <p:nvSpPr>
          <p:cNvPr id="4" name="Slide Number Placeholder 3"/>
          <p:cNvSpPr>
            <a:spLocks noGrp="1"/>
          </p:cNvSpPr>
          <p:nvPr>
            <p:ph type="sldNum" sz="quarter" idx="10"/>
          </p:nvPr>
        </p:nvSpPr>
        <p:spPr/>
        <p:txBody>
          <a:bodyPr/>
          <a:lstStyle/>
          <a:p>
            <a:fld id="{247A142F-EE91-4758-8C7F-B6262B7055E5}" type="slidenum">
              <a:rPr lang="es-MX" smtClean="0"/>
              <a:pPr/>
              <a:t>1</a:t>
            </a:fld>
            <a:endParaRPr lang="es-MX"/>
          </a:p>
        </p:txBody>
      </p:sp>
    </p:spTree>
    <p:extLst>
      <p:ext uri="{BB962C8B-B14F-4D97-AF65-F5344CB8AC3E}">
        <p14:creationId xmlns:p14="http://schemas.microsoft.com/office/powerpoint/2010/main" val="214792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p:txBody>
      </p:sp>
      <p:sp>
        <p:nvSpPr>
          <p:cNvPr id="4" name="Slide Number Placeholder 3"/>
          <p:cNvSpPr>
            <a:spLocks noGrp="1"/>
          </p:cNvSpPr>
          <p:nvPr>
            <p:ph type="sldNum" sz="quarter" idx="10"/>
          </p:nvPr>
        </p:nvSpPr>
        <p:spPr/>
        <p:txBody>
          <a:bodyPr/>
          <a:lstStyle/>
          <a:p>
            <a:fld id="{247A142F-EE91-4758-8C7F-B6262B7055E5}" type="slidenum">
              <a:rPr lang="es-MX" smtClean="0"/>
              <a:pPr/>
              <a:t>2</a:t>
            </a:fld>
            <a:endParaRPr lang="es-MX"/>
          </a:p>
        </p:txBody>
      </p:sp>
    </p:spTree>
    <p:extLst>
      <p:ext uri="{BB962C8B-B14F-4D97-AF65-F5344CB8AC3E}">
        <p14:creationId xmlns:p14="http://schemas.microsoft.com/office/powerpoint/2010/main" val="277925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82F820EB-6F80-44ED-877D-7EB802953A0D}" type="slidenum">
              <a:rPr lang="es-MX" smtClean="0"/>
              <a:pPr/>
              <a:t>3</a:t>
            </a:fld>
            <a:endParaRPr lang="es-MX"/>
          </a:p>
        </p:txBody>
      </p:sp>
    </p:spTree>
    <p:extLst>
      <p:ext uri="{BB962C8B-B14F-4D97-AF65-F5344CB8AC3E}">
        <p14:creationId xmlns:p14="http://schemas.microsoft.com/office/powerpoint/2010/main" val="58567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p:txBody>
      </p:sp>
      <p:sp>
        <p:nvSpPr>
          <p:cNvPr id="4" name="Slide Number Placeholder 3"/>
          <p:cNvSpPr>
            <a:spLocks noGrp="1"/>
          </p:cNvSpPr>
          <p:nvPr>
            <p:ph type="sldNum" sz="quarter" idx="10"/>
          </p:nvPr>
        </p:nvSpPr>
        <p:spPr/>
        <p:txBody>
          <a:bodyPr/>
          <a:lstStyle/>
          <a:p>
            <a:fld id="{52D3B226-7609-4C4A-8457-8733F9820B7A}" type="slidenum">
              <a:rPr lang="es-MX" smtClean="0"/>
              <a:pPr/>
              <a:t>4</a:t>
            </a:fld>
            <a:endParaRPr lang="es-MX"/>
          </a:p>
        </p:txBody>
      </p:sp>
    </p:spTree>
    <p:extLst>
      <p:ext uri="{BB962C8B-B14F-4D97-AF65-F5344CB8AC3E}">
        <p14:creationId xmlns:p14="http://schemas.microsoft.com/office/powerpoint/2010/main" val="377635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247A142F-EE91-4758-8C7F-B6262B7055E5}" type="slidenum">
              <a:rPr lang="es-MX" smtClean="0"/>
              <a:pPr/>
              <a:t>5</a:t>
            </a:fld>
            <a:endParaRPr lang="es-MX"/>
          </a:p>
        </p:txBody>
      </p:sp>
    </p:spTree>
    <p:extLst>
      <p:ext uri="{BB962C8B-B14F-4D97-AF65-F5344CB8AC3E}">
        <p14:creationId xmlns:p14="http://schemas.microsoft.com/office/powerpoint/2010/main" val="360392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942C8-6F29-462A-B028-865CE99CF72D}" type="datetimeFigureOut">
              <a:rPr lang="es-MX" smtClean="0"/>
              <a:pPr/>
              <a:t>29/06/2014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489ABF-53BA-4C61-B682-C63AB35DFAC6}"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942C8-6F29-462A-B028-865CE99CF72D}" type="datetimeFigureOut">
              <a:rPr lang="es-MX" smtClean="0"/>
              <a:pPr/>
              <a:t>29/06/2014</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89ABF-53BA-4C61-B682-C63AB35DFAC6}"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kwintessential.co.uk/resources/global-etiquette/mexico-country-profile.html" TargetMode="External"/><Relationship Id="rId2" Type="http://schemas.openxmlformats.org/officeDocument/2006/relationships/hyperlink" Target="http://es.wikipedia.org/wiki/Parentesco"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inquisitivetraveler.com/pages/artlib/mxcultip.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xperience-san-miguel-de-allende.com/capirotada-recipe.html" TargetMode="External"/><Relationship Id="rId2" Type="http://schemas.openxmlformats.org/officeDocument/2006/relationships/hyperlink" Target="http://www.mexgrocer.com/455-capirotada.html" TargetMode="Externa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hyperlink" Target="http://mexicobob.blogspot.com/2008/03/capirotada.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exconnect.com/articles/1972-november-2-the-day-of-the-dead" TargetMode="External"/><Relationship Id="rId2" Type="http://schemas.openxmlformats.org/officeDocument/2006/relationships/hyperlink" Target="http://www.dayofthedead.com/" TargetMode="Externa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Las_Posadas" TargetMode="External"/><Relationship Id="rId2" Type="http://schemas.openxmlformats.org/officeDocument/2006/relationships/hyperlink" Target="http://www.inside-mexico.com/guadalupe.htm" TargetMode="Externa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S1CpGsaK3M8&amp;feature=related" TargetMode="External"/><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zj8qYiwV2wA"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http://www.mexonline.com/carnaval.htm" TargetMode="External"/><Relationship Id="rId7" Type="http://schemas.openxmlformats.org/officeDocument/2006/relationships/hyperlink" Target="http://www.mexonline.com/cinco.htm" TargetMode="External"/><Relationship Id="rId2" Type="http://schemas.openxmlformats.org/officeDocument/2006/relationships/hyperlink" Target="http://www.mexonline.com/history-lostresreyes.htm" TargetMode="External"/><Relationship Id="rId1" Type="http://schemas.openxmlformats.org/officeDocument/2006/relationships/slideLayout" Target="../slideLayouts/slideLayout2.xml"/><Relationship Id="rId6" Type="http://schemas.openxmlformats.org/officeDocument/2006/relationships/hyperlink" Target="http://www.mexonline.com/semana.htm" TargetMode="External"/><Relationship Id="rId5" Type="http://schemas.openxmlformats.org/officeDocument/2006/relationships/hyperlink" Target="http://www.mexonline.com/benitojuarez.htm" TargetMode="External"/><Relationship Id="rId4" Type="http://schemas.openxmlformats.org/officeDocument/2006/relationships/hyperlink" Target="http://www.mexonline.com/history-cardenas.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www.mexonline.com/grito.htm" TargetMode="External"/><Relationship Id="rId7" Type="http://schemas.openxmlformats.org/officeDocument/2006/relationships/hyperlink" Target="http://www.mexonline.com/christmas.htm" TargetMode="External"/><Relationship Id="rId2" Type="http://schemas.openxmlformats.org/officeDocument/2006/relationships/hyperlink" Target="http://www.mexonline.com/history-ninosheroes.htm" TargetMode="External"/><Relationship Id="rId1" Type="http://schemas.openxmlformats.org/officeDocument/2006/relationships/slideLayout" Target="../slideLayouts/slideLayout2.xml"/><Relationship Id="rId6" Type="http://schemas.openxmlformats.org/officeDocument/2006/relationships/hyperlink" Target="http://www.mexonline.com/virginofguadalupe.htm" TargetMode="External"/><Relationship Id="rId5" Type="http://schemas.openxmlformats.org/officeDocument/2006/relationships/hyperlink" Target="http://www.mexonline.com/revolution.htm" TargetMode="External"/><Relationship Id="rId4" Type="http://schemas.openxmlformats.org/officeDocument/2006/relationships/hyperlink" Target="http://www.mexonline.com/dayofthedead.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youtube.com/watch?v=3jBUZHsuG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ancta.org/" TargetMode="External"/><Relationship Id="rId7" Type="http://schemas.openxmlformats.org/officeDocument/2006/relationships/image" Target="../media/image23.jpeg"/><Relationship Id="rId2" Type="http://schemas.openxmlformats.org/officeDocument/2006/relationships/hyperlink" Target="http://www.youtube.com/watch?v=RC0v9xZktEw" TargetMode="External"/><Relationship Id="rId1" Type="http://schemas.openxmlformats.org/officeDocument/2006/relationships/slideLayout" Target="../slideLayouts/slideLayout4.xml"/><Relationship Id="rId6" Type="http://schemas.openxmlformats.org/officeDocument/2006/relationships/hyperlink" Target="http://images.google.com.mx/imgres?imgurl=http://www.flogup.net/fotos/09/02/10/1417439.jpg&amp;imgrefurl=http://www.flogup.com/eve2599&amp;usg=___ABq2uqZeoCthwuQirNFl3sUq70=&amp;h=353&amp;w=406&amp;sz=34&amp;hl=es&amp;start=12&amp;um=1&amp;itbs=1&amp;tbnid=kQ1qajlgEkrRTM:&amp;tbnh=108&amp;tbnw=124&amp;prev=/images?q=virgencita+plis+images&amp;um=1&amp;hl=es&amp;sa=N&amp;rls=com.microsoft:en-us:IE-SearchBox&amp;rlz=1I7GWYA_en&amp;tbs=isch:1" TargetMode="External"/><Relationship Id="rId5" Type="http://schemas.openxmlformats.org/officeDocument/2006/relationships/hyperlink" Target="http://www.facebook.com/pages/Virgencita-Plis/48804724847" TargetMode="External"/><Relationship Id="rId4" Type="http://schemas.openxmlformats.org/officeDocument/2006/relationships/hyperlink" Target="http://en.wikipedia.org/wiki/Our_Lady_of_Guadalup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hermosillo.usconsulate.gov/issues.html" TargetMode="External"/><Relationship Id="rId7" Type="http://schemas.openxmlformats.org/officeDocument/2006/relationships/image" Target="../media/image25.wmf"/><Relationship Id="rId2" Type="http://schemas.openxmlformats.org/officeDocument/2006/relationships/hyperlink" Target="http://www.stratfor.com/graphic_of_the_day/20111028-mexicos-areas-cartel-influence-and-smuggling-routes" TargetMode="External"/><Relationship Id="rId1" Type="http://schemas.openxmlformats.org/officeDocument/2006/relationships/slideLayout" Target="../slideLayouts/slideLayout4.xml"/><Relationship Id="rId6" Type="http://schemas.openxmlformats.org/officeDocument/2006/relationships/hyperlink" Target="http://www.dailymail.co.uk/travel/article-1306299/Mexico-drug-wars-people-trafficking-city-tours-offered-travel-firms.html" TargetMode="External"/><Relationship Id="rId5" Type="http://schemas.openxmlformats.org/officeDocument/2006/relationships/hyperlink" Target="http://www.eoearth.org/article/Current_environmental_issues_in_Mexico" TargetMode="External"/><Relationship Id="rId4" Type="http://schemas.openxmlformats.org/officeDocument/2006/relationships/hyperlink" Target="https://www.cia.gov/library/publications/the-world-factbook/geos/mx.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ave 11"/>
          <p:cNvSpPr/>
          <p:nvPr/>
        </p:nvSpPr>
        <p:spPr>
          <a:xfrm rot="21261752">
            <a:off x="496355" y="876722"/>
            <a:ext cx="2380716" cy="914400"/>
          </a:xfrm>
          <a:prstGeom prst="wave">
            <a:avLst/>
          </a:prstGeom>
          <a:solidFill>
            <a:schemeClr val="tx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bg1"/>
                </a:solidFill>
                <a:latin typeface="Lucida Sans" pitchFamily="34" charset="0"/>
              </a:rPr>
              <a:t>TEAM-</a:t>
            </a:r>
            <a:r>
              <a:rPr lang="es-MX" sz="2000" b="1" dirty="0" err="1" smtClean="0">
                <a:solidFill>
                  <a:schemeClr val="bg1"/>
                </a:solidFill>
                <a:latin typeface="Lucida Sans" pitchFamily="34" charset="0"/>
              </a:rPr>
              <a:t>Mexico</a:t>
            </a:r>
            <a:endParaRPr lang="es-MX" sz="2000" b="1" dirty="0">
              <a:solidFill>
                <a:schemeClr val="bg1"/>
              </a:solidFill>
              <a:latin typeface="Lucida Sans" pitchFamily="34" charset="0"/>
            </a:endParaRPr>
          </a:p>
        </p:txBody>
      </p:sp>
      <p:sp>
        <p:nvSpPr>
          <p:cNvPr id="8" name="Wave 7"/>
          <p:cNvSpPr/>
          <p:nvPr/>
        </p:nvSpPr>
        <p:spPr>
          <a:xfrm>
            <a:off x="685800" y="914400"/>
            <a:ext cx="1981200"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p:cNvSpPr/>
          <p:nvPr/>
        </p:nvSpPr>
        <p:spPr>
          <a:xfrm>
            <a:off x="0" y="76200"/>
            <a:ext cx="9144000" cy="6858000"/>
          </a:xfrm>
          <a:prstGeom prst="rect">
            <a:avLst/>
          </a:prstGeom>
          <a:solidFill>
            <a:schemeClr val="tx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owchart: Alternate Process 6"/>
          <p:cNvSpPr/>
          <p:nvPr/>
        </p:nvSpPr>
        <p:spPr>
          <a:xfrm rot="10800000" flipV="1">
            <a:off x="914400" y="4495800"/>
            <a:ext cx="3276600" cy="1681312"/>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tx1"/>
              </a:solidFill>
              <a:latin typeface="Kartika" pitchFamily="18" charset="0"/>
              <a:cs typeface="Kartika" pitchFamily="18" charset="0"/>
            </a:endParaRPr>
          </a:p>
          <a:p>
            <a:pPr algn="ctr"/>
            <a:endParaRPr lang="es-MX" sz="2000" dirty="0" smtClean="0">
              <a:solidFill>
                <a:schemeClr val="bg1"/>
              </a:solidFill>
              <a:latin typeface="Arial Black" pitchFamily="34" charset="0"/>
              <a:cs typeface="Kartika" pitchFamily="18" charset="0"/>
            </a:endParaRPr>
          </a:p>
          <a:p>
            <a:pPr algn="ctr"/>
            <a:r>
              <a:rPr lang="es-MX" sz="2000" b="1" dirty="0" smtClean="0">
                <a:solidFill>
                  <a:schemeClr val="bg1"/>
                </a:solidFill>
                <a:latin typeface="Comic Sans MS" pitchFamily="66" charset="0"/>
                <a:cs typeface="Kartika" pitchFamily="18" charset="0"/>
              </a:rPr>
              <a:t>TEAM-</a:t>
            </a:r>
            <a:r>
              <a:rPr lang="es-MX" sz="2000" b="1" dirty="0" err="1" smtClean="0">
                <a:solidFill>
                  <a:schemeClr val="bg1"/>
                </a:solidFill>
                <a:latin typeface="Comic Sans MS" pitchFamily="66" charset="0"/>
                <a:cs typeface="Kartika" pitchFamily="18" charset="0"/>
              </a:rPr>
              <a:t>Mexico’s</a:t>
            </a:r>
            <a:r>
              <a:rPr lang="es-MX" sz="2000" dirty="0" smtClean="0">
                <a:solidFill>
                  <a:schemeClr val="bg1"/>
                </a:solidFill>
                <a:latin typeface="Comic Sans MS" pitchFamily="66" charset="0"/>
                <a:cs typeface="Kartika" pitchFamily="18" charset="0"/>
              </a:rPr>
              <a:t> </a:t>
            </a:r>
          </a:p>
          <a:p>
            <a:pPr algn="ctr"/>
            <a:r>
              <a:rPr lang="es-MX" sz="2000" b="1" dirty="0" err="1" smtClean="0">
                <a:solidFill>
                  <a:schemeClr val="bg1"/>
                </a:solidFill>
                <a:latin typeface="Comic Sans MS" pitchFamily="66" charset="0"/>
                <a:cs typeface="Kartika" pitchFamily="18" charset="0"/>
              </a:rPr>
              <a:t>Guided</a:t>
            </a:r>
            <a:r>
              <a:rPr lang="es-MX" sz="2000" b="1" dirty="0" smtClean="0">
                <a:solidFill>
                  <a:schemeClr val="bg1"/>
                </a:solidFill>
                <a:latin typeface="Comic Sans MS" pitchFamily="66" charset="0"/>
                <a:cs typeface="Kartika" pitchFamily="18" charset="0"/>
              </a:rPr>
              <a:t> </a:t>
            </a:r>
            <a:r>
              <a:rPr lang="es-MX" sz="2000" b="1" dirty="0" err="1" smtClean="0">
                <a:solidFill>
                  <a:schemeClr val="bg1"/>
                </a:solidFill>
                <a:latin typeface="Lucida Sans" pitchFamily="34" charset="0"/>
                <a:cs typeface="Kartika" pitchFamily="18" charset="0"/>
              </a:rPr>
              <a:t>Discovery</a:t>
            </a:r>
            <a:endParaRPr lang="es-MX" sz="2000" b="1" dirty="0" smtClean="0">
              <a:solidFill>
                <a:schemeClr val="bg1"/>
              </a:solidFill>
              <a:latin typeface="Lucida Sans" pitchFamily="34" charset="0"/>
              <a:cs typeface="Kartika" pitchFamily="18" charset="0"/>
            </a:endParaRPr>
          </a:p>
          <a:p>
            <a:pPr algn="ctr"/>
            <a:r>
              <a:rPr lang="es-MX" sz="2000" b="1" dirty="0" err="1" smtClean="0">
                <a:solidFill>
                  <a:schemeClr val="bg1"/>
                </a:solidFill>
                <a:latin typeface="Comic Sans MS" pitchFamily="66" charset="0"/>
                <a:cs typeface="Kartika" pitchFamily="18" charset="0"/>
              </a:rPr>
              <a:t>Orientation</a:t>
            </a:r>
            <a:r>
              <a:rPr lang="es-MX" sz="2000" b="1" dirty="0" smtClean="0">
                <a:solidFill>
                  <a:schemeClr val="bg1"/>
                </a:solidFill>
                <a:latin typeface="Comic Sans MS" pitchFamily="66" charset="0"/>
                <a:cs typeface="Kartika" pitchFamily="18" charset="0"/>
              </a:rPr>
              <a:t> </a:t>
            </a:r>
            <a:r>
              <a:rPr lang="es-MX" sz="2000" b="1" dirty="0" err="1" smtClean="0">
                <a:solidFill>
                  <a:schemeClr val="bg1"/>
                </a:solidFill>
                <a:latin typeface="Comic Sans MS" pitchFamily="66" charset="0"/>
                <a:cs typeface="Kartika" pitchFamily="18" charset="0"/>
              </a:rPr>
              <a:t>Program</a:t>
            </a:r>
            <a:endParaRPr lang="es-MX" sz="2000" b="1" dirty="0" smtClean="0">
              <a:solidFill>
                <a:schemeClr val="bg1"/>
              </a:solidFill>
              <a:latin typeface="Comic Sans MS" pitchFamily="66" charset="0"/>
              <a:cs typeface="Kartika" pitchFamily="18" charset="0"/>
            </a:endParaRPr>
          </a:p>
          <a:p>
            <a:pPr algn="ctr"/>
            <a:r>
              <a:rPr lang="es-MX" dirty="0" smtClean="0">
                <a:solidFill>
                  <a:schemeClr val="tx1"/>
                </a:solidFill>
                <a:latin typeface="Kartika" pitchFamily="18" charset="0"/>
                <a:cs typeface="Kartika" pitchFamily="18" charset="0"/>
              </a:rPr>
              <a:t> </a:t>
            </a:r>
          </a:p>
          <a:p>
            <a:pPr algn="ctr"/>
            <a:endParaRPr lang="es-MX" dirty="0" smtClean="0">
              <a:solidFill>
                <a:schemeClr val="tx1"/>
              </a:solidFill>
              <a:latin typeface="Kartika" pitchFamily="18" charset="0"/>
              <a:cs typeface="Kartika" pitchFamily="18" charset="0"/>
            </a:endParaRPr>
          </a:p>
          <a:p>
            <a:pPr algn="ctr"/>
            <a:r>
              <a:rPr lang="es-MX" dirty="0" smtClean="0">
                <a:solidFill>
                  <a:schemeClr val="tx1"/>
                </a:solidFill>
                <a:latin typeface="Kartika" pitchFamily="18" charset="0"/>
                <a:cs typeface="Kartika" pitchFamily="18" charset="0"/>
              </a:rPr>
              <a:t>  </a:t>
            </a:r>
            <a:endParaRPr lang="es-MX" dirty="0">
              <a:solidFill>
                <a:schemeClr val="tx1"/>
              </a:solidFill>
              <a:latin typeface="Kartika" pitchFamily="18" charset="0"/>
              <a:cs typeface="Kartika" pitchFamily="18" charset="0"/>
            </a:endParaRPr>
          </a:p>
        </p:txBody>
      </p:sp>
      <p:sp>
        <p:nvSpPr>
          <p:cNvPr id="4" name="Title 3"/>
          <p:cNvSpPr>
            <a:spLocks noGrp="1"/>
          </p:cNvSpPr>
          <p:nvPr>
            <p:ph type="title"/>
          </p:nvPr>
        </p:nvSpPr>
        <p:spPr>
          <a:xfrm rot="9346957" flipV="1">
            <a:off x="694545" y="1661317"/>
            <a:ext cx="6469626" cy="1059104"/>
          </a:xfrm>
          <a:prstGeom prst="flowChartAlternateProcess">
            <a:avLst/>
          </a:prstGeom>
          <a:solidFill>
            <a:schemeClr val="tx2"/>
          </a:solidFill>
          <a:ln w="57150">
            <a:solidFill>
              <a:schemeClr val="accent2">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extrusionH="76200" contourW="12700" prstMaterial="clear">
            <a:bevelT w="38100" h="57150" prst="angle"/>
            <a:extrusionClr>
              <a:schemeClr val="tx2">
                <a:lumMod val="50000"/>
              </a:schemeClr>
            </a:extrusionClr>
            <a:contourClr>
              <a:schemeClr val="tx2">
                <a:lumMod val="50000"/>
              </a:schemeClr>
            </a:contourClr>
          </a:sp3d>
        </p:spPr>
        <p:txBody>
          <a:bodyPr>
            <a:noAutofit/>
          </a:bodyPr>
          <a:lstStyle/>
          <a:p>
            <a:r>
              <a:rPr lang="es-MX" sz="5400" dirty="0" smtClean="0">
                <a:solidFill>
                  <a:schemeClr val="bg1"/>
                </a:solidFill>
                <a:latin typeface="Lucida Handwriting" pitchFamily="66" charset="0"/>
                <a:cs typeface="Kartika" pitchFamily="18" charset="0"/>
              </a:rPr>
              <a:t>Peregrinando</a:t>
            </a:r>
            <a:endParaRPr lang="es-MX" sz="5400" dirty="0">
              <a:solidFill>
                <a:schemeClr val="bg1"/>
              </a:solidFill>
              <a:latin typeface="Lucida Handwriting" pitchFamily="66" charset="0"/>
              <a:cs typeface="Kartika" pitchFamily="18" charset="0"/>
            </a:endParaRPr>
          </a:p>
        </p:txBody>
      </p:sp>
      <p:pic>
        <p:nvPicPr>
          <p:cNvPr id="1026" name="Picture 2" descr="http://www.fotosearch.com/bthumb/CSP/CSP295/k2953350.jpg"/>
          <p:cNvPicPr>
            <a:picLocks noChangeAspect="1" noChangeArrowheads="1"/>
          </p:cNvPicPr>
          <p:nvPr/>
        </p:nvPicPr>
        <p:blipFill>
          <a:blip r:embed="rId3" cstate="print"/>
          <a:srcRect/>
          <a:stretch>
            <a:fillRect/>
          </a:stretch>
        </p:blipFill>
        <p:spPr bwMode="auto">
          <a:xfrm rot="19107588">
            <a:off x="5584984" y="2506399"/>
            <a:ext cx="2296376" cy="3696216"/>
          </a:xfrm>
          <a:prstGeom prst="rect">
            <a:avLst/>
          </a:prstGeom>
          <a:noFill/>
          <a:ln w="57150">
            <a:solidFill>
              <a:schemeClr val="tx2">
                <a:lumMod val="60000"/>
                <a:lumOff val="40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4876800" cy="1112838"/>
          </a:xfrm>
          <a:ln w="57150">
            <a:noFill/>
          </a:ln>
        </p:spPr>
        <p:txBody>
          <a:bodyPr>
            <a:normAutofit fontScale="90000"/>
          </a:bodyPr>
          <a:lstStyle/>
          <a:p>
            <a:r>
              <a:rPr lang="es-MX" sz="3600" dirty="0" smtClean="0">
                <a:latin typeface="Lucida Handwriting" pitchFamily="66" charset="0"/>
              </a:rPr>
              <a:t>Extended </a:t>
            </a:r>
            <a:r>
              <a:rPr lang="es-MX" sz="3600" dirty="0" err="1" smtClean="0">
                <a:latin typeface="Lucida Handwriting" pitchFamily="66" charset="0"/>
              </a:rPr>
              <a:t>Family</a:t>
            </a:r>
            <a:r>
              <a:rPr lang="es-MX" sz="3600" dirty="0" smtClean="0">
                <a:latin typeface="Lucida Handwriting" pitchFamily="66" charset="0"/>
              </a:rPr>
              <a:t> and </a:t>
            </a:r>
            <a:r>
              <a:rPr lang="es-MX" sz="3600" dirty="0" err="1" smtClean="0">
                <a:latin typeface="Lucida Handwriting" pitchFamily="66" charset="0"/>
              </a:rPr>
              <a:t>Friends</a:t>
            </a:r>
            <a:endParaRPr lang="es-MX" sz="3600" dirty="0">
              <a:latin typeface="Lucida Handwriting" pitchFamily="66" charset="0"/>
            </a:endParaRPr>
          </a:p>
        </p:txBody>
      </p:sp>
      <p:sp>
        <p:nvSpPr>
          <p:cNvPr id="8" name="Content Placeholder 7"/>
          <p:cNvSpPr>
            <a:spLocks noGrp="1"/>
          </p:cNvSpPr>
          <p:nvPr>
            <p:ph idx="1"/>
          </p:nvPr>
        </p:nvSpPr>
        <p:spPr>
          <a:xfrm>
            <a:off x="457200" y="1600201"/>
            <a:ext cx="8229600" cy="3124199"/>
          </a:xfrm>
          <a:ln w="57150">
            <a:solidFill>
              <a:schemeClr val="tx2">
                <a:lumMod val="75000"/>
              </a:schemeClr>
            </a:solidFill>
          </a:ln>
        </p:spPr>
        <p:txBody>
          <a:bodyPr>
            <a:normAutofit fontScale="40000" lnSpcReduction="20000"/>
          </a:bodyPr>
          <a:lstStyle/>
          <a:p>
            <a:pPr>
              <a:buNone/>
            </a:pPr>
            <a:endParaRPr lang="en-US" sz="4000" dirty="0" smtClean="0"/>
          </a:p>
          <a:p>
            <a:pPr>
              <a:buNone/>
            </a:pPr>
            <a:r>
              <a:rPr lang="en-US" sz="4000" dirty="0" smtClean="0"/>
              <a:t>1) Create an empty family tree using the extended family titles that you find at</a:t>
            </a:r>
          </a:p>
          <a:p>
            <a:pPr>
              <a:buNone/>
            </a:pPr>
            <a:r>
              <a:rPr lang="en-US" sz="4000" b="1" dirty="0" smtClean="0">
                <a:hlinkClick r:id="rId2"/>
              </a:rPr>
              <a:t> http</a:t>
            </a:r>
            <a:r>
              <a:rPr lang="en-US" sz="4000" b="1" dirty="0">
                <a:hlinkClick r:id="rId2"/>
              </a:rPr>
              <a:t>://</a:t>
            </a:r>
            <a:r>
              <a:rPr lang="en-US" sz="4000" b="1" dirty="0" smtClean="0">
                <a:hlinkClick r:id="rId2"/>
              </a:rPr>
              <a:t>es.wikipedia.org/wiki/Parentesco</a:t>
            </a:r>
            <a:r>
              <a:rPr lang="en-US" sz="4000" b="1" dirty="0" smtClean="0"/>
              <a:t>. </a:t>
            </a:r>
          </a:p>
          <a:p>
            <a:pPr>
              <a:buNone/>
            </a:pPr>
            <a:r>
              <a:rPr lang="en-US" sz="4000" b="1" dirty="0" smtClean="0"/>
              <a:t> </a:t>
            </a:r>
            <a:r>
              <a:rPr lang="en-US" sz="4000" dirty="0" smtClean="0"/>
              <a:t>Ask a Mexican friend to fill in the proper names of his family.</a:t>
            </a:r>
          </a:p>
          <a:p>
            <a:pPr>
              <a:buNone/>
            </a:pPr>
            <a:endParaRPr lang="en-US" sz="4000" dirty="0" smtClean="0"/>
          </a:p>
          <a:p>
            <a:pPr>
              <a:buNone/>
            </a:pPr>
            <a:r>
              <a:rPr lang="en-US" sz="4000" dirty="0" smtClean="0"/>
              <a:t>2) Ask </a:t>
            </a:r>
            <a:r>
              <a:rPr lang="en-US" sz="4000" dirty="0"/>
              <a:t>two Mexican friends about the importance of extended family.  What are the expectations put on a person from extended </a:t>
            </a:r>
            <a:r>
              <a:rPr lang="en-US" sz="4000" dirty="0" smtClean="0"/>
              <a:t>family?  When </a:t>
            </a:r>
            <a:r>
              <a:rPr lang="en-US" sz="4000" dirty="0"/>
              <a:t>are friends considered like extended family?  Are the expectations the same</a:t>
            </a:r>
            <a:r>
              <a:rPr lang="en-US" sz="4000" dirty="0" smtClean="0"/>
              <a:t>?</a:t>
            </a:r>
          </a:p>
          <a:p>
            <a:pPr>
              <a:buNone/>
            </a:pPr>
            <a:endParaRPr lang="en-US" sz="4000" dirty="0"/>
          </a:p>
          <a:p>
            <a:pPr>
              <a:buNone/>
            </a:pPr>
            <a:r>
              <a:rPr lang="en-US" sz="4000" dirty="0" smtClean="0"/>
              <a:t>3) Research </a:t>
            </a:r>
            <a:r>
              <a:rPr lang="en-US" sz="4000" dirty="0"/>
              <a:t>“indirect communication” </a:t>
            </a:r>
            <a:r>
              <a:rPr lang="en-US" sz="4000" dirty="0" smtClean="0"/>
              <a:t>Observe  </a:t>
            </a:r>
            <a:r>
              <a:rPr lang="en-US" sz="4000" dirty="0"/>
              <a:t>instances of this in the culture.  Ask other friends (both ex-patriots and Mexicans) </a:t>
            </a:r>
            <a:r>
              <a:rPr lang="en-US" sz="4000" dirty="0" smtClean="0"/>
              <a:t> if they can give examples.  Are some subcultures more indirect than others?  How do parents use indirect communication with their children?</a:t>
            </a:r>
            <a:endParaRPr lang="en-US" sz="4000" dirty="0"/>
          </a:p>
          <a:p>
            <a:pPr>
              <a:buNone/>
            </a:pPr>
            <a:r>
              <a:rPr lang="en-US" sz="4000" dirty="0"/>
              <a:t> </a:t>
            </a:r>
          </a:p>
          <a:p>
            <a:endParaRPr lang="es-MX" dirty="0"/>
          </a:p>
        </p:txBody>
      </p:sp>
      <p:sp>
        <p:nvSpPr>
          <p:cNvPr id="11" name="Rounded Rectangle 10"/>
          <p:cNvSpPr/>
          <p:nvPr/>
        </p:nvSpPr>
        <p:spPr>
          <a:xfrm>
            <a:off x="3200400" y="4953000"/>
            <a:ext cx="5486400" cy="16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600" dirty="0" smtClean="0">
                <a:solidFill>
                  <a:schemeClr val="tx1"/>
                </a:solidFill>
              </a:rPr>
              <a:t>Some websites that you will find helpful:</a:t>
            </a:r>
          </a:p>
          <a:p>
            <a:pPr>
              <a:buNone/>
            </a:pPr>
            <a:r>
              <a:rPr lang="en-US" sz="1600" u="sng" dirty="0" smtClean="0">
                <a:solidFill>
                  <a:schemeClr val="tx1"/>
                </a:solidFill>
                <a:hlinkClick r:id="rId3"/>
              </a:rPr>
              <a:t>http://www.kwintessential.co.uk/resources/global-etiquette/mexico-country-profile.html</a:t>
            </a:r>
            <a:endParaRPr lang="en-US" sz="1600" dirty="0" smtClean="0">
              <a:solidFill>
                <a:schemeClr val="tx1"/>
              </a:solidFill>
            </a:endParaRPr>
          </a:p>
          <a:p>
            <a:pPr>
              <a:buNone/>
            </a:pPr>
            <a:r>
              <a:rPr lang="en-US" sz="1600" dirty="0" smtClean="0">
                <a:solidFill>
                  <a:schemeClr val="tx1"/>
                </a:solidFill>
              </a:rPr>
              <a:t>http://countrystudies.us/mexico/59.htm</a:t>
            </a:r>
          </a:p>
          <a:p>
            <a:pPr>
              <a:buNone/>
            </a:pPr>
            <a:r>
              <a:rPr lang="en-US" sz="1600" u="sng" dirty="0" smtClean="0">
                <a:solidFill>
                  <a:schemeClr val="tx1"/>
                </a:solidFill>
                <a:hlinkClick r:id="rId4"/>
              </a:rPr>
              <a:t>http://www.inquisitivetraveler.com/pages/artlib/mxcultip.html</a:t>
            </a:r>
            <a:endParaRPr lang="en-US" sz="1600" dirty="0">
              <a:solidFill>
                <a:schemeClr val="tx1"/>
              </a:solidFill>
            </a:endParaRPr>
          </a:p>
        </p:txBody>
      </p:sp>
      <p:sp>
        <p:nvSpPr>
          <p:cNvPr id="12" name="Rounded Rectangle 11"/>
          <p:cNvSpPr/>
          <p:nvPr/>
        </p:nvSpPr>
        <p:spPr>
          <a:xfrm rot="20872021">
            <a:off x="5638800" y="609600"/>
            <a:ext cx="1752600" cy="76200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1-e</a:t>
            </a:r>
          </a:p>
          <a:p>
            <a:pPr algn="ctr"/>
            <a:r>
              <a:rPr lang="es-MX" dirty="0" smtClean="0">
                <a:solidFill>
                  <a:schemeClr val="tx1"/>
                </a:solidFill>
              </a:rPr>
              <a:t>PEOPLE</a:t>
            </a:r>
            <a:endParaRPr lang="es-MX" dirty="0">
              <a:solidFill>
                <a:schemeClr val="tx1"/>
              </a:solidFill>
            </a:endParaRPr>
          </a:p>
        </p:txBody>
      </p:sp>
      <p:pic>
        <p:nvPicPr>
          <p:cNvPr id="2050" name="Picture 2" descr="View Details"/>
          <p:cNvPicPr>
            <a:picLocks noChangeAspect="1" noChangeArrowheads="1"/>
          </p:cNvPicPr>
          <p:nvPr/>
        </p:nvPicPr>
        <p:blipFill>
          <a:blip r:embed="rId5" cstate="print"/>
          <a:srcRect/>
          <a:stretch>
            <a:fillRect/>
          </a:stretch>
        </p:blipFill>
        <p:spPr bwMode="auto">
          <a:xfrm>
            <a:off x="1143000" y="5181600"/>
            <a:ext cx="1371600"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892980">
            <a:off x="1501255" y="2505228"/>
            <a:ext cx="3733318" cy="908772"/>
          </a:xfrm>
          <a:ln w="57150">
            <a:noFill/>
          </a:ln>
        </p:spPr>
        <p:txBody>
          <a:bodyPr>
            <a:normAutofit/>
          </a:bodyPr>
          <a:lstStyle/>
          <a:p>
            <a:r>
              <a:rPr lang="es-MX" sz="3600" dirty="0" err="1" smtClean="0">
                <a:latin typeface="Lucida Handwriting" pitchFamily="66" charset="0"/>
              </a:rPr>
              <a:t>Holidays</a:t>
            </a:r>
            <a:endParaRPr lang="es-MX" sz="3600" dirty="0">
              <a:latin typeface="Lucida Handwriting" pitchFamily="66" charset="0"/>
            </a:endParaRPr>
          </a:p>
        </p:txBody>
      </p:sp>
      <p:sp>
        <p:nvSpPr>
          <p:cNvPr id="5" name="Rectangle 4"/>
          <p:cNvSpPr/>
          <p:nvPr/>
        </p:nvSpPr>
        <p:spPr>
          <a:xfrm>
            <a:off x="5410200" y="533400"/>
            <a:ext cx="3200400" cy="365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omic Sans MS" pitchFamily="66" charset="0"/>
              </a:rPr>
              <a:t>DIA DE LOS REYES</a:t>
            </a:r>
          </a:p>
          <a:p>
            <a:pPr algn="ctr"/>
            <a:endParaRPr lang="en-US" sz="1500" b="1" dirty="0" smtClean="0">
              <a:solidFill>
                <a:schemeClr val="tx1"/>
              </a:solidFill>
              <a:latin typeface="Comic Sans MS" pitchFamily="66" charset="0"/>
            </a:endParaRPr>
          </a:p>
          <a:p>
            <a:r>
              <a:rPr lang="en-US" sz="1500" dirty="0" smtClean="0">
                <a:solidFill>
                  <a:schemeClr val="tx1"/>
                </a:solidFill>
                <a:latin typeface="Comic Sans MS" pitchFamily="66" charset="0"/>
              </a:rPr>
              <a:t>If you are not invited first, buy </a:t>
            </a:r>
            <a:r>
              <a:rPr lang="en-US" sz="1500" dirty="0">
                <a:solidFill>
                  <a:schemeClr val="tx1"/>
                </a:solidFill>
                <a:latin typeface="Comic Sans MS" pitchFamily="66" charset="0"/>
              </a:rPr>
              <a:t>a </a:t>
            </a:r>
            <a:r>
              <a:rPr lang="en-US" sz="1500" i="1" dirty="0" err="1">
                <a:solidFill>
                  <a:schemeClr val="tx1"/>
                </a:solidFill>
                <a:latin typeface="Comic Sans MS" pitchFamily="66" charset="0"/>
              </a:rPr>
              <a:t>Rosca</a:t>
            </a:r>
            <a:r>
              <a:rPr lang="en-US" sz="1500" i="1" dirty="0">
                <a:solidFill>
                  <a:schemeClr val="tx1"/>
                </a:solidFill>
                <a:latin typeface="Comic Sans MS" pitchFamily="66" charset="0"/>
              </a:rPr>
              <a:t> de Reyes</a:t>
            </a:r>
            <a:r>
              <a:rPr lang="en-US" sz="1500" dirty="0">
                <a:solidFill>
                  <a:schemeClr val="tx1"/>
                </a:solidFill>
                <a:latin typeface="Comic Sans MS" pitchFamily="66" charset="0"/>
              </a:rPr>
              <a:t>, make some hot chocolate (</a:t>
            </a:r>
            <a:r>
              <a:rPr lang="en-US" sz="1500" dirty="0" err="1">
                <a:solidFill>
                  <a:schemeClr val="tx1"/>
                </a:solidFill>
                <a:latin typeface="Comic Sans MS" pitchFamily="66" charset="0"/>
              </a:rPr>
              <a:t>champurrado</a:t>
            </a:r>
            <a:r>
              <a:rPr lang="en-US" sz="1500" dirty="0">
                <a:solidFill>
                  <a:schemeClr val="tx1"/>
                </a:solidFill>
                <a:latin typeface="Comic Sans MS" pitchFamily="66" charset="0"/>
              </a:rPr>
              <a:t>) and invite some friends over to see who will get the plastic baby.   </a:t>
            </a:r>
            <a:endParaRPr lang="en-US" sz="1500" dirty="0" smtClean="0">
              <a:solidFill>
                <a:schemeClr val="tx1"/>
              </a:solidFill>
              <a:latin typeface="Comic Sans MS" pitchFamily="66" charset="0"/>
            </a:endParaRPr>
          </a:p>
          <a:p>
            <a:endParaRPr lang="en-US" sz="1500" dirty="0">
              <a:solidFill>
                <a:schemeClr val="tx1"/>
              </a:solidFill>
              <a:latin typeface="Comic Sans MS" pitchFamily="66" charset="0"/>
            </a:endParaRPr>
          </a:p>
          <a:p>
            <a:r>
              <a:rPr lang="en-US" sz="1500" dirty="0" smtClean="0">
                <a:solidFill>
                  <a:schemeClr val="tx1"/>
                </a:solidFill>
                <a:latin typeface="Comic Sans MS" pitchFamily="66" charset="0"/>
              </a:rPr>
              <a:t>Ask </a:t>
            </a:r>
            <a:r>
              <a:rPr lang="en-US" sz="1500" dirty="0">
                <a:solidFill>
                  <a:schemeClr val="tx1"/>
                </a:solidFill>
                <a:latin typeface="Comic Sans MS" pitchFamily="66" charset="0"/>
              </a:rPr>
              <a:t>a Mexican what happens to the person who gets the plastic baby in his piece. </a:t>
            </a:r>
            <a:endParaRPr lang="en-US" sz="1500" dirty="0" smtClean="0">
              <a:solidFill>
                <a:schemeClr val="tx1"/>
              </a:solidFill>
              <a:latin typeface="Comic Sans MS" pitchFamily="66" charset="0"/>
            </a:endParaRPr>
          </a:p>
          <a:p>
            <a:endParaRPr lang="en-US" sz="1500" dirty="0">
              <a:solidFill>
                <a:schemeClr val="tx1"/>
              </a:solidFill>
              <a:latin typeface="Comic Sans MS" pitchFamily="66" charset="0"/>
            </a:endParaRPr>
          </a:p>
          <a:p>
            <a:r>
              <a:rPr lang="en-US" sz="1500" dirty="0">
                <a:solidFill>
                  <a:schemeClr val="tx1"/>
                </a:solidFill>
                <a:latin typeface="Comic Sans MS" pitchFamily="66" charset="0"/>
              </a:rPr>
              <a:t>Check the manger scene in the plaza to see what was added.</a:t>
            </a:r>
          </a:p>
          <a:p>
            <a:pPr algn="ctr"/>
            <a:endParaRPr lang="es-MX" sz="1500" dirty="0">
              <a:solidFill>
                <a:schemeClr val="tx1"/>
              </a:solidFill>
            </a:endParaRPr>
          </a:p>
        </p:txBody>
      </p:sp>
      <p:sp>
        <p:nvSpPr>
          <p:cNvPr id="6" name="Rectangle 5"/>
          <p:cNvSpPr/>
          <p:nvPr/>
        </p:nvSpPr>
        <p:spPr>
          <a:xfrm rot="20993861">
            <a:off x="921175" y="529439"/>
            <a:ext cx="2743200" cy="2057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Comic Sans MS" pitchFamily="66" charset="0"/>
              </a:rPr>
              <a:t>Study </a:t>
            </a:r>
            <a:r>
              <a:rPr lang="en-US" sz="1600" dirty="0">
                <a:solidFill>
                  <a:schemeClr val="tx1"/>
                </a:solidFill>
                <a:latin typeface="Comic Sans MS" pitchFamily="66" charset="0"/>
              </a:rPr>
              <a:t>a Mexican calendar.  What do you notice about each day?   Years ago, children were given their names according to the saint of the </a:t>
            </a:r>
            <a:r>
              <a:rPr lang="en-US" sz="1600" dirty="0" smtClean="0">
                <a:solidFill>
                  <a:schemeClr val="tx1"/>
                </a:solidFill>
                <a:latin typeface="Comic Sans MS" pitchFamily="66" charset="0"/>
              </a:rPr>
              <a:t>day.  What names would you and your family have been given?</a:t>
            </a:r>
            <a:endParaRPr lang="es-MX" sz="1600" dirty="0">
              <a:solidFill>
                <a:schemeClr val="tx1"/>
              </a:solidFill>
              <a:latin typeface="Comic Sans MS" pitchFamily="66" charset="0"/>
            </a:endParaRPr>
          </a:p>
        </p:txBody>
      </p:sp>
      <p:sp>
        <p:nvSpPr>
          <p:cNvPr id="7" name="Rectangle 6"/>
          <p:cNvSpPr/>
          <p:nvPr/>
        </p:nvSpPr>
        <p:spPr>
          <a:xfrm>
            <a:off x="381000" y="3886200"/>
            <a:ext cx="4572000" cy="2667000"/>
          </a:xfrm>
          <a:prstGeom prst="rect">
            <a:avLst/>
          </a:prstGeom>
          <a:solidFill>
            <a:schemeClr val="bg1"/>
          </a:solidFill>
          <a:ln>
            <a:solidFill>
              <a:srgbClr val="12B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Comic Sans MS" pitchFamily="66" charset="0"/>
            </a:endParaRPr>
          </a:p>
          <a:p>
            <a:pPr algn="ctr"/>
            <a:endParaRPr lang="en-US" sz="1600" b="1" dirty="0" smtClean="0">
              <a:solidFill>
                <a:schemeClr val="tx1"/>
              </a:solidFill>
              <a:latin typeface="Comic Sans MS" pitchFamily="66" charset="0"/>
            </a:endParaRPr>
          </a:p>
          <a:p>
            <a:pPr algn="ctr"/>
            <a:r>
              <a:rPr lang="en-US" sz="1600" b="1" dirty="0" smtClean="0">
                <a:solidFill>
                  <a:schemeClr val="tx1"/>
                </a:solidFill>
                <a:latin typeface="Comic Sans MS" pitchFamily="66" charset="0"/>
              </a:rPr>
              <a:t>LENT AND EASTER</a:t>
            </a:r>
          </a:p>
          <a:p>
            <a:r>
              <a:rPr lang="en-US" sz="1400" dirty="0" smtClean="0">
                <a:solidFill>
                  <a:schemeClr val="tx1"/>
                </a:solidFill>
              </a:rPr>
              <a:t>Find three Mexicans who are giving up something for Lent.  Ask them why they chose it and what  they expect  will happen.</a:t>
            </a:r>
            <a:endParaRPr lang="en-US" sz="1400" dirty="0">
              <a:solidFill>
                <a:schemeClr val="tx1"/>
              </a:solidFill>
            </a:endParaRPr>
          </a:p>
          <a:p>
            <a:r>
              <a:rPr lang="en-US" sz="1400" dirty="0" err="1" smtClean="0">
                <a:solidFill>
                  <a:schemeClr val="tx1"/>
                </a:solidFill>
              </a:rPr>
              <a:t>Capirotada</a:t>
            </a:r>
            <a:r>
              <a:rPr lang="en-US" sz="1400" dirty="0" smtClean="0">
                <a:solidFill>
                  <a:schemeClr val="tx1"/>
                </a:solidFill>
              </a:rPr>
              <a:t>- </a:t>
            </a:r>
            <a:r>
              <a:rPr lang="en-US" sz="1400" dirty="0">
                <a:solidFill>
                  <a:schemeClr val="tx1"/>
                </a:solidFill>
              </a:rPr>
              <a:t>Read one or more of the following articles:</a:t>
            </a:r>
          </a:p>
          <a:p>
            <a:r>
              <a:rPr lang="en-US" sz="1400" u="sng" dirty="0">
                <a:solidFill>
                  <a:schemeClr val="tx1"/>
                </a:solidFill>
                <a:hlinkClick r:id="rId2"/>
              </a:rPr>
              <a:t>http://www.mexgrocer.com/455-capirotada.html</a:t>
            </a:r>
            <a:endParaRPr lang="en-US" sz="1400" dirty="0">
              <a:solidFill>
                <a:schemeClr val="tx1"/>
              </a:solidFill>
            </a:endParaRPr>
          </a:p>
          <a:p>
            <a:r>
              <a:rPr lang="en-US" sz="1400" u="sng" dirty="0">
                <a:solidFill>
                  <a:schemeClr val="tx1"/>
                </a:solidFill>
                <a:hlinkClick r:id="rId3"/>
              </a:rPr>
              <a:t>http://www.experience-san-miguel-de-allende.com/capirotada-recipe.html</a:t>
            </a:r>
            <a:endParaRPr lang="en-US" sz="1400" dirty="0">
              <a:solidFill>
                <a:schemeClr val="tx1"/>
              </a:solidFill>
            </a:endParaRPr>
          </a:p>
          <a:p>
            <a:r>
              <a:rPr lang="en-US" sz="1400" u="sng" dirty="0">
                <a:solidFill>
                  <a:schemeClr val="tx1"/>
                </a:solidFill>
                <a:hlinkClick r:id="rId4"/>
              </a:rPr>
              <a:t>http://mexicobob.blogspot.com/2008/03/capirotada.html</a:t>
            </a:r>
            <a:r>
              <a:rPr lang="es-MX" sz="1400" dirty="0">
                <a:solidFill>
                  <a:schemeClr val="tx1"/>
                </a:solidFill>
              </a:rPr>
              <a:t> </a:t>
            </a:r>
            <a:endParaRPr lang="en-US" sz="1400" dirty="0">
              <a:solidFill>
                <a:schemeClr val="tx1"/>
              </a:solidFill>
            </a:endParaRPr>
          </a:p>
          <a:p>
            <a:endParaRPr lang="en-US" sz="1400" dirty="0" smtClean="0">
              <a:solidFill>
                <a:schemeClr val="tx1"/>
              </a:solidFill>
              <a:latin typeface="Comic Sans MS" pitchFamily="66" charset="0"/>
            </a:endParaRPr>
          </a:p>
          <a:p>
            <a:r>
              <a:rPr lang="en-US" sz="1400" dirty="0" smtClean="0">
                <a:solidFill>
                  <a:schemeClr val="tx1"/>
                </a:solidFill>
                <a:latin typeface="Comic Sans MS" pitchFamily="66" charset="0"/>
              </a:rPr>
              <a:t>How </a:t>
            </a:r>
            <a:r>
              <a:rPr lang="en-US" sz="1400" dirty="0">
                <a:solidFill>
                  <a:schemeClr val="tx1"/>
                </a:solidFill>
                <a:latin typeface="Comic Sans MS" pitchFamily="66" charset="0"/>
              </a:rPr>
              <a:t>is Easter celebrated</a:t>
            </a:r>
            <a:r>
              <a:rPr lang="en-US" sz="1400" dirty="0" smtClean="0">
                <a:solidFill>
                  <a:schemeClr val="tx1"/>
                </a:solidFill>
                <a:latin typeface="Comic Sans MS" pitchFamily="66" charset="0"/>
              </a:rPr>
              <a:t>? Ask three friends.</a:t>
            </a:r>
            <a:endParaRPr lang="en-US" sz="1400" dirty="0">
              <a:solidFill>
                <a:schemeClr val="tx1"/>
              </a:solidFill>
              <a:latin typeface="Comic Sans MS" pitchFamily="66" charset="0"/>
            </a:endParaRPr>
          </a:p>
          <a:p>
            <a:pPr algn="ctr"/>
            <a:endParaRPr lang="es-MX" dirty="0">
              <a:solidFill>
                <a:schemeClr val="tx1"/>
              </a:solidFill>
            </a:endParaRPr>
          </a:p>
        </p:txBody>
      </p:sp>
      <p:pic>
        <p:nvPicPr>
          <p:cNvPr id="1026" name="Picture 2"/>
          <p:cNvPicPr>
            <a:picLocks noChangeAspect="1" noChangeArrowheads="1"/>
          </p:cNvPicPr>
          <p:nvPr/>
        </p:nvPicPr>
        <p:blipFill>
          <a:blip r:embed="rId5" cstate="print"/>
          <a:srcRect/>
          <a:stretch>
            <a:fillRect/>
          </a:stretch>
        </p:blipFill>
        <p:spPr bwMode="auto">
          <a:xfrm>
            <a:off x="6248400" y="4648200"/>
            <a:ext cx="1314450" cy="1828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81000" y="2590800"/>
            <a:ext cx="4040188" cy="334962"/>
          </a:xfrm>
        </p:spPr>
        <p:txBody>
          <a:bodyPr>
            <a:normAutofit/>
          </a:bodyPr>
          <a:lstStyle/>
          <a:p>
            <a:r>
              <a:rPr lang="es-MX" sz="1500" dirty="0" smtClean="0">
                <a:latin typeface="Comic Sans MS" pitchFamily="66" charset="0"/>
              </a:rPr>
              <a:t>INDEPENDENCE DAY</a:t>
            </a:r>
            <a:endParaRPr lang="es-MX" sz="1500" dirty="0">
              <a:latin typeface="Comic Sans MS" pitchFamily="66" charset="0"/>
            </a:endParaRPr>
          </a:p>
        </p:txBody>
      </p:sp>
      <p:sp>
        <p:nvSpPr>
          <p:cNvPr id="8" name="Content Placeholder 7"/>
          <p:cNvSpPr>
            <a:spLocks noGrp="1"/>
          </p:cNvSpPr>
          <p:nvPr>
            <p:ph sz="half" idx="2"/>
          </p:nvPr>
        </p:nvSpPr>
        <p:spPr>
          <a:xfrm>
            <a:off x="381000" y="2971800"/>
            <a:ext cx="4040188" cy="3657600"/>
          </a:xfrm>
          <a:ln w="57150">
            <a:solidFill>
              <a:srgbClr val="FF0000"/>
            </a:solidFill>
          </a:ln>
        </p:spPr>
        <p:txBody>
          <a:bodyPr>
            <a:normAutofit lnSpcReduction="10000"/>
          </a:bodyPr>
          <a:lstStyle/>
          <a:p>
            <a:pPr>
              <a:buNone/>
            </a:pPr>
            <a:endParaRPr lang="en-US" sz="1600" dirty="0" smtClean="0">
              <a:latin typeface="Comic Sans MS" pitchFamily="66" charset="0"/>
            </a:endParaRPr>
          </a:p>
          <a:p>
            <a:pPr>
              <a:buNone/>
            </a:pPr>
            <a:r>
              <a:rPr lang="en-US" sz="1500" dirty="0" smtClean="0">
                <a:latin typeface="Comic Sans MS" pitchFamily="66" charset="0"/>
              </a:rPr>
              <a:t>Research the events leading up to Independence Day.</a:t>
            </a:r>
          </a:p>
          <a:p>
            <a:pPr>
              <a:buNone/>
            </a:pPr>
            <a:r>
              <a:rPr lang="en-US" sz="1500" dirty="0" smtClean="0">
                <a:latin typeface="Comic Sans MS" pitchFamily="66" charset="0"/>
              </a:rPr>
              <a:t>Research  </a:t>
            </a:r>
            <a:r>
              <a:rPr lang="en-US" sz="1500" dirty="0">
                <a:latin typeface="Comic Sans MS" pitchFamily="66" charset="0"/>
              </a:rPr>
              <a:t>the names of the Mexican revolutionists.  Where do you see these </a:t>
            </a:r>
            <a:r>
              <a:rPr lang="en-US" sz="1500" dirty="0" smtClean="0">
                <a:latin typeface="Comic Sans MS" pitchFamily="66" charset="0"/>
              </a:rPr>
              <a:t>names in your town?</a:t>
            </a:r>
          </a:p>
          <a:p>
            <a:pPr>
              <a:buNone/>
            </a:pPr>
            <a:endParaRPr lang="en-US" sz="1500" dirty="0" smtClean="0">
              <a:latin typeface="Comic Sans MS" pitchFamily="66" charset="0"/>
            </a:endParaRPr>
          </a:p>
          <a:p>
            <a:pPr>
              <a:buNone/>
            </a:pPr>
            <a:r>
              <a:rPr lang="en-US" sz="1500" dirty="0" smtClean="0">
                <a:latin typeface="Comic Sans MS" pitchFamily="66" charset="0"/>
              </a:rPr>
              <a:t> Families may like to make decorations for their homes.  (</a:t>
            </a:r>
            <a:r>
              <a:rPr lang="en-US" sz="1500" dirty="0" err="1" smtClean="0">
                <a:latin typeface="Comic Sans MS" pitchFamily="66" charset="0"/>
              </a:rPr>
              <a:t>Pápel</a:t>
            </a:r>
            <a:r>
              <a:rPr lang="en-US" sz="1500" dirty="0" smtClean="0">
                <a:latin typeface="Comic Sans MS" pitchFamily="66" charset="0"/>
              </a:rPr>
              <a:t> </a:t>
            </a:r>
            <a:r>
              <a:rPr lang="en-US" sz="1500" dirty="0" err="1" smtClean="0">
                <a:latin typeface="Comic Sans MS" pitchFamily="66" charset="0"/>
              </a:rPr>
              <a:t>picado</a:t>
            </a:r>
            <a:r>
              <a:rPr lang="en-US" sz="1500" dirty="0" smtClean="0">
                <a:latin typeface="Comic Sans MS" pitchFamily="66" charset="0"/>
              </a:rPr>
              <a:t>, flags, etc.)</a:t>
            </a:r>
          </a:p>
          <a:p>
            <a:pPr>
              <a:buNone/>
            </a:pPr>
            <a:endParaRPr lang="en-US" sz="1500" dirty="0">
              <a:latin typeface="Comic Sans MS" pitchFamily="66" charset="0"/>
            </a:endParaRPr>
          </a:p>
          <a:p>
            <a:pPr>
              <a:buNone/>
            </a:pPr>
            <a:r>
              <a:rPr lang="en-US" sz="1500" dirty="0">
                <a:latin typeface="Comic Sans MS" pitchFamily="66" charset="0"/>
              </a:rPr>
              <a:t>Visit the plaza </a:t>
            </a:r>
            <a:r>
              <a:rPr lang="en-US" sz="1500" dirty="0" smtClean="0">
                <a:latin typeface="Comic Sans MS" pitchFamily="66" charset="0"/>
              </a:rPr>
              <a:t>prior to the date and </a:t>
            </a:r>
            <a:r>
              <a:rPr lang="en-US" sz="1500" dirty="0">
                <a:latin typeface="Comic Sans MS" pitchFamily="66" charset="0"/>
              </a:rPr>
              <a:t>find out what events will take place.  </a:t>
            </a:r>
            <a:r>
              <a:rPr lang="en-US" sz="1500" dirty="0" smtClean="0">
                <a:latin typeface="Comic Sans MS" pitchFamily="66" charset="0"/>
              </a:rPr>
              <a:t>You can either attend this celebration in your town square or watch it on TV Azteca.  </a:t>
            </a:r>
            <a:endParaRPr lang="en-US" sz="1500" dirty="0">
              <a:latin typeface="Comic Sans MS" pitchFamily="66" charset="0"/>
            </a:endParaRPr>
          </a:p>
          <a:p>
            <a:endParaRPr lang="es-MX" dirty="0"/>
          </a:p>
        </p:txBody>
      </p:sp>
      <p:sp>
        <p:nvSpPr>
          <p:cNvPr id="9" name="Text Placeholder 8"/>
          <p:cNvSpPr>
            <a:spLocks noGrp="1"/>
          </p:cNvSpPr>
          <p:nvPr>
            <p:ph type="body" sz="quarter" idx="3"/>
          </p:nvPr>
        </p:nvSpPr>
        <p:spPr>
          <a:xfrm>
            <a:off x="4648200" y="1371600"/>
            <a:ext cx="4041775" cy="639762"/>
          </a:xfrm>
        </p:spPr>
        <p:txBody>
          <a:bodyPr>
            <a:normAutofit/>
          </a:bodyPr>
          <a:lstStyle/>
          <a:p>
            <a:pPr algn="ctr"/>
            <a:r>
              <a:rPr lang="es-MX" sz="1500" dirty="0" smtClean="0">
                <a:latin typeface="Comic Sans MS" pitchFamily="66" charset="0"/>
              </a:rPr>
              <a:t>                      DAY OF THE DEAD</a:t>
            </a:r>
            <a:endParaRPr lang="es-MX" sz="1500" dirty="0">
              <a:latin typeface="Comic Sans MS" pitchFamily="66" charset="0"/>
            </a:endParaRPr>
          </a:p>
        </p:txBody>
      </p:sp>
      <p:sp>
        <p:nvSpPr>
          <p:cNvPr id="10" name="Content Placeholder 9"/>
          <p:cNvSpPr>
            <a:spLocks noGrp="1"/>
          </p:cNvSpPr>
          <p:nvPr>
            <p:ph sz="quarter" idx="4"/>
          </p:nvPr>
        </p:nvSpPr>
        <p:spPr>
          <a:xfrm>
            <a:off x="4648200" y="2057400"/>
            <a:ext cx="3962400" cy="3962400"/>
          </a:xfrm>
          <a:ln w="57150">
            <a:solidFill>
              <a:schemeClr val="tx1"/>
            </a:solidFill>
          </a:ln>
        </p:spPr>
        <p:txBody>
          <a:bodyPr>
            <a:normAutofit/>
          </a:bodyPr>
          <a:lstStyle/>
          <a:p>
            <a:pPr>
              <a:buNone/>
            </a:pPr>
            <a:endParaRPr lang="en-US" sz="1500" dirty="0">
              <a:latin typeface="Comic Sans MS" pitchFamily="66" charset="0"/>
            </a:endParaRPr>
          </a:p>
          <a:p>
            <a:pPr>
              <a:buNone/>
            </a:pPr>
            <a:r>
              <a:rPr lang="en-US" sz="1500" dirty="0">
                <a:latin typeface="Comic Sans MS" pitchFamily="66" charset="0"/>
              </a:rPr>
              <a:t>Write down five things that you see in the plaza/downtown area/ supermarket related to this holiday. </a:t>
            </a:r>
            <a:r>
              <a:rPr lang="en-US" sz="1500" dirty="0" smtClean="0">
                <a:latin typeface="Comic Sans MS" pitchFamily="66" charset="0"/>
              </a:rPr>
              <a:t> Ask three people to explain the significance of this holiday.</a:t>
            </a:r>
          </a:p>
          <a:p>
            <a:pPr>
              <a:buNone/>
            </a:pPr>
            <a:endParaRPr lang="en-US" sz="1500" dirty="0" smtClean="0">
              <a:latin typeface="Comic Sans MS" pitchFamily="66" charset="0"/>
            </a:endParaRPr>
          </a:p>
          <a:p>
            <a:pPr>
              <a:buNone/>
            </a:pPr>
            <a:r>
              <a:rPr lang="en-US" sz="1500" dirty="0" smtClean="0">
                <a:latin typeface="Comic Sans MS" pitchFamily="66" charset="0"/>
              </a:rPr>
              <a:t>Read the following articles:</a:t>
            </a:r>
          </a:p>
          <a:p>
            <a:pPr>
              <a:buNone/>
            </a:pPr>
            <a:r>
              <a:rPr lang="en-US" sz="1500" b="1" u="sng" dirty="0" smtClean="0">
                <a:latin typeface="Comic Sans MS" pitchFamily="66" charset="0"/>
                <a:hlinkClick r:id="rId2"/>
              </a:rPr>
              <a:t>http://www.dayofthedead.com/</a:t>
            </a:r>
            <a:endParaRPr lang="en-US" sz="1500" dirty="0" smtClean="0">
              <a:latin typeface="Comic Sans MS" pitchFamily="66" charset="0"/>
            </a:endParaRPr>
          </a:p>
          <a:p>
            <a:pPr>
              <a:buNone/>
            </a:pPr>
            <a:r>
              <a:rPr lang="en-US" sz="1500" b="1" dirty="0" smtClean="0">
                <a:latin typeface="Comic Sans MS" pitchFamily="66" charset="0"/>
                <a:hlinkClick r:id="rId3"/>
              </a:rPr>
              <a:t>http://www.mexconnect.com/articles/1972-november-2-the-day-of-the-dead</a:t>
            </a:r>
            <a:endParaRPr lang="en-US" sz="1500" b="1" dirty="0" smtClean="0">
              <a:latin typeface="Comic Sans MS" pitchFamily="66" charset="0"/>
            </a:endParaRPr>
          </a:p>
          <a:p>
            <a:pPr>
              <a:buNone/>
            </a:pPr>
            <a:endParaRPr lang="en-US" sz="1500" dirty="0">
              <a:latin typeface="Comic Sans MS" pitchFamily="66" charset="0"/>
            </a:endParaRPr>
          </a:p>
          <a:p>
            <a:pPr>
              <a:buNone/>
            </a:pPr>
            <a:r>
              <a:rPr lang="en-US" sz="1500" dirty="0">
                <a:latin typeface="Comic Sans MS" pitchFamily="66" charset="0"/>
              </a:rPr>
              <a:t>Visit a </a:t>
            </a:r>
            <a:r>
              <a:rPr lang="en-US" sz="1500" dirty="0" smtClean="0">
                <a:latin typeface="Comic Sans MS" pitchFamily="66" charset="0"/>
              </a:rPr>
              <a:t>cemetery </a:t>
            </a:r>
            <a:r>
              <a:rPr lang="en-US" sz="1500" dirty="0">
                <a:latin typeface="Comic Sans MS" pitchFamily="66" charset="0"/>
              </a:rPr>
              <a:t>on this day if you feel liberty to do so.</a:t>
            </a:r>
          </a:p>
          <a:p>
            <a:pPr>
              <a:buNone/>
            </a:pPr>
            <a:endParaRPr lang="es-MX" dirty="0"/>
          </a:p>
        </p:txBody>
      </p:sp>
      <p:pic>
        <p:nvPicPr>
          <p:cNvPr id="5122" name="Picture 2"/>
          <p:cNvPicPr>
            <a:picLocks noChangeAspect="1" noChangeArrowheads="1"/>
          </p:cNvPicPr>
          <p:nvPr/>
        </p:nvPicPr>
        <p:blipFill>
          <a:blip r:embed="rId4" cstate="print"/>
          <a:srcRect/>
          <a:stretch>
            <a:fillRect/>
          </a:stretch>
        </p:blipFill>
        <p:spPr bwMode="auto">
          <a:xfrm>
            <a:off x="3276600" y="685800"/>
            <a:ext cx="1143000" cy="1956487"/>
          </a:xfrm>
          <a:prstGeom prst="rect">
            <a:avLst/>
          </a:prstGeom>
          <a:noFill/>
          <a:ln w="57150">
            <a:solidFill>
              <a:srgbClr val="00B050"/>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838200"/>
            <a:ext cx="3352800" cy="346075"/>
          </a:xfrm>
          <a:ln w="38100">
            <a:noFill/>
          </a:ln>
        </p:spPr>
        <p:txBody>
          <a:bodyPr>
            <a:normAutofit/>
          </a:bodyPr>
          <a:lstStyle/>
          <a:p>
            <a:r>
              <a:rPr lang="es-MX" sz="1500" dirty="0" err="1" smtClean="0">
                <a:latin typeface="Comic Sans MS" pitchFamily="66" charset="0"/>
              </a:rPr>
              <a:t>Day</a:t>
            </a:r>
            <a:r>
              <a:rPr lang="es-MX" sz="1500" dirty="0" smtClean="0">
                <a:latin typeface="Comic Sans MS" pitchFamily="66" charset="0"/>
              </a:rPr>
              <a:t> of </a:t>
            </a:r>
            <a:r>
              <a:rPr lang="es-MX" sz="1500" dirty="0" err="1" smtClean="0">
                <a:latin typeface="Comic Sans MS" pitchFamily="66" charset="0"/>
              </a:rPr>
              <a:t>the</a:t>
            </a:r>
            <a:r>
              <a:rPr lang="es-MX" sz="1500" dirty="0" smtClean="0">
                <a:latin typeface="Comic Sans MS" pitchFamily="66" charset="0"/>
              </a:rPr>
              <a:t> Virgen of Guadalupe</a:t>
            </a:r>
            <a:endParaRPr lang="es-MX" sz="1500" dirty="0">
              <a:latin typeface="Comic Sans MS" pitchFamily="66" charset="0"/>
            </a:endParaRPr>
          </a:p>
        </p:txBody>
      </p:sp>
      <p:sp>
        <p:nvSpPr>
          <p:cNvPr id="4" name="Content Placeholder 3"/>
          <p:cNvSpPr>
            <a:spLocks noGrp="1"/>
          </p:cNvSpPr>
          <p:nvPr>
            <p:ph sz="half" idx="2"/>
          </p:nvPr>
        </p:nvSpPr>
        <p:spPr>
          <a:xfrm>
            <a:off x="457200" y="1295400"/>
            <a:ext cx="4038600" cy="2971800"/>
          </a:xfrm>
          <a:ln w="57150">
            <a:solidFill>
              <a:schemeClr val="tx2">
                <a:lumMod val="75000"/>
              </a:schemeClr>
            </a:solidFill>
          </a:ln>
        </p:spPr>
        <p:txBody>
          <a:bodyPr>
            <a:normAutofit/>
          </a:bodyPr>
          <a:lstStyle/>
          <a:p>
            <a:pPr>
              <a:buNone/>
            </a:pPr>
            <a:r>
              <a:rPr lang="en-US" sz="1600" dirty="0" smtClean="0">
                <a:latin typeface="Comic Sans MS" pitchFamily="66" charset="0"/>
              </a:rPr>
              <a:t>Read the section on the Virgin of Guadalupe.</a:t>
            </a:r>
          </a:p>
          <a:p>
            <a:pPr>
              <a:buNone/>
            </a:pPr>
            <a:r>
              <a:rPr lang="en-US" sz="1600" dirty="0" smtClean="0">
                <a:latin typeface="Comic Sans MS" pitchFamily="66" charset="0"/>
              </a:rPr>
              <a:t>Also, read </a:t>
            </a:r>
            <a:r>
              <a:rPr lang="es-MX" sz="1600" u="sng" dirty="0" smtClean="0">
                <a:latin typeface="Comic Sans MS" pitchFamily="66" charset="0"/>
                <a:hlinkClick r:id="rId2"/>
              </a:rPr>
              <a:t>http://www.inside-mexico.com/guadalupe.htm</a:t>
            </a:r>
            <a:endParaRPr lang="en-US" sz="1600" dirty="0" smtClean="0">
              <a:latin typeface="Comic Sans MS" pitchFamily="66" charset="0"/>
            </a:endParaRPr>
          </a:p>
          <a:p>
            <a:pPr>
              <a:buNone/>
            </a:pPr>
            <a:endParaRPr lang="en-US" sz="1600" dirty="0" smtClean="0">
              <a:latin typeface="Comic Sans MS" pitchFamily="66" charset="0"/>
            </a:endParaRPr>
          </a:p>
          <a:p>
            <a:pPr>
              <a:buNone/>
            </a:pPr>
            <a:r>
              <a:rPr lang="en-US" sz="1600" dirty="0" smtClean="0">
                <a:latin typeface="Comic Sans MS" pitchFamily="66" charset="0"/>
              </a:rPr>
              <a:t>Observe </a:t>
            </a:r>
            <a:r>
              <a:rPr lang="en-US" sz="1600" dirty="0">
                <a:latin typeface="Comic Sans MS" pitchFamily="66" charset="0"/>
              </a:rPr>
              <a:t>a processional with a statue of the Virgin.  What do the people do</a:t>
            </a:r>
            <a:r>
              <a:rPr lang="en-US" sz="1600" dirty="0" smtClean="0">
                <a:latin typeface="Comic Sans MS" pitchFamily="66" charset="0"/>
              </a:rPr>
              <a:t>?</a:t>
            </a:r>
          </a:p>
          <a:p>
            <a:pPr>
              <a:buNone/>
            </a:pPr>
            <a:endParaRPr lang="en-US" sz="1600" dirty="0">
              <a:latin typeface="Comic Sans MS" pitchFamily="66" charset="0"/>
            </a:endParaRPr>
          </a:p>
          <a:p>
            <a:pPr>
              <a:buNone/>
            </a:pPr>
            <a:r>
              <a:rPr lang="en-US" sz="1600" dirty="0" smtClean="0">
                <a:latin typeface="Comic Sans MS" pitchFamily="66" charset="0"/>
              </a:rPr>
              <a:t>Ask three former Catholics what they were taught about Guadalupe.</a:t>
            </a:r>
          </a:p>
          <a:p>
            <a:endParaRPr lang="es-MX" dirty="0"/>
          </a:p>
        </p:txBody>
      </p:sp>
      <p:sp>
        <p:nvSpPr>
          <p:cNvPr id="5" name="Text Placeholder 4"/>
          <p:cNvSpPr>
            <a:spLocks noGrp="1"/>
          </p:cNvSpPr>
          <p:nvPr>
            <p:ph type="body" sz="quarter" idx="3"/>
          </p:nvPr>
        </p:nvSpPr>
        <p:spPr>
          <a:xfrm>
            <a:off x="6934200" y="1676400"/>
            <a:ext cx="1981200" cy="457200"/>
          </a:xfrm>
          <a:ln w="57150">
            <a:noFill/>
          </a:ln>
        </p:spPr>
        <p:txBody>
          <a:bodyPr>
            <a:normAutofit/>
          </a:bodyPr>
          <a:lstStyle/>
          <a:p>
            <a:pPr algn="r"/>
            <a:r>
              <a:rPr lang="en-US" sz="1600" dirty="0" smtClean="0">
                <a:latin typeface="Comic Sans MS" pitchFamily="66" charset="0"/>
              </a:rPr>
              <a:t>Posadas</a:t>
            </a:r>
            <a:endParaRPr lang="en-US" sz="1600" dirty="0">
              <a:latin typeface="Comic Sans MS" pitchFamily="66" charset="0"/>
            </a:endParaRPr>
          </a:p>
        </p:txBody>
      </p:sp>
      <p:sp>
        <p:nvSpPr>
          <p:cNvPr id="6" name="Content Placeholder 5"/>
          <p:cNvSpPr>
            <a:spLocks noGrp="1"/>
          </p:cNvSpPr>
          <p:nvPr>
            <p:ph sz="quarter" idx="4"/>
          </p:nvPr>
        </p:nvSpPr>
        <p:spPr>
          <a:xfrm>
            <a:off x="4876800" y="2133600"/>
            <a:ext cx="4041775" cy="4495800"/>
          </a:xfrm>
          <a:solidFill>
            <a:schemeClr val="bg1"/>
          </a:solidFill>
          <a:ln w="57150">
            <a:solidFill>
              <a:schemeClr val="accent3">
                <a:lumMod val="75000"/>
              </a:schemeClr>
            </a:solidFill>
          </a:ln>
        </p:spPr>
        <p:txBody>
          <a:bodyPr>
            <a:noAutofit/>
          </a:bodyPr>
          <a:lstStyle/>
          <a:p>
            <a:pPr>
              <a:buNone/>
            </a:pPr>
            <a:r>
              <a:rPr lang="en-US" sz="1400" dirty="0">
                <a:latin typeface="Comic Sans MS" pitchFamily="66" charset="0"/>
              </a:rPr>
              <a:t>Find out what kind of activities take place </a:t>
            </a:r>
            <a:r>
              <a:rPr lang="en-US" sz="1400" dirty="0" smtClean="0">
                <a:latin typeface="Comic Sans MS" pitchFamily="66" charset="0"/>
              </a:rPr>
              <a:t>at a posada and </a:t>
            </a:r>
            <a:r>
              <a:rPr lang="en-US" sz="1400" dirty="0">
                <a:latin typeface="Comic Sans MS" pitchFamily="66" charset="0"/>
              </a:rPr>
              <a:t>what kind of foods are eaten.  If you attend one, note any unique foods or activities</a:t>
            </a:r>
            <a:r>
              <a:rPr lang="en-US" sz="1400" dirty="0" smtClean="0">
                <a:latin typeface="Comic Sans MS" pitchFamily="66" charset="0"/>
              </a:rPr>
              <a:t>.</a:t>
            </a:r>
            <a:r>
              <a:rPr lang="en-US" sz="1400" u="sng" dirty="0">
                <a:latin typeface="Comic Sans MS" pitchFamily="66" charset="0"/>
                <a:hlinkClick r:id="rId3"/>
              </a:rPr>
              <a:t> http://en.wikipedia.org/wiki/Las_Posadas</a:t>
            </a:r>
            <a:endParaRPr lang="en-US" sz="1400" dirty="0">
              <a:latin typeface="Comic Sans MS" pitchFamily="66" charset="0"/>
            </a:endParaRPr>
          </a:p>
          <a:p>
            <a:pPr>
              <a:buNone/>
            </a:pPr>
            <a:endParaRPr lang="en-US" sz="1400" dirty="0">
              <a:latin typeface="Comic Sans MS" pitchFamily="66" charset="0"/>
            </a:endParaRPr>
          </a:p>
          <a:p>
            <a:pPr>
              <a:buNone/>
            </a:pPr>
            <a:r>
              <a:rPr lang="en-US" sz="1400" dirty="0">
                <a:latin typeface="Comic Sans MS" pitchFamily="66" charset="0"/>
              </a:rPr>
              <a:t> </a:t>
            </a:r>
          </a:p>
          <a:p>
            <a:pPr>
              <a:buNone/>
            </a:pPr>
            <a:r>
              <a:rPr lang="en-US" sz="1400" dirty="0">
                <a:latin typeface="Comic Sans MS" pitchFamily="66" charset="0"/>
              </a:rPr>
              <a:t>Try three of the following winter and/or Christmas foods and drinks :</a:t>
            </a:r>
          </a:p>
          <a:p>
            <a:pPr>
              <a:buNone/>
            </a:pPr>
            <a:r>
              <a:rPr lang="es-MX" sz="1400" dirty="0">
                <a:latin typeface="Comic Sans MS" pitchFamily="66" charset="0"/>
              </a:rPr>
              <a:t>Champurrado </a:t>
            </a:r>
            <a:endParaRPr lang="en-US" sz="1400" dirty="0">
              <a:latin typeface="Comic Sans MS" pitchFamily="66" charset="0"/>
            </a:endParaRPr>
          </a:p>
          <a:p>
            <a:pPr>
              <a:buNone/>
            </a:pPr>
            <a:r>
              <a:rPr lang="es-MX" sz="1400" dirty="0">
                <a:latin typeface="Comic Sans MS" pitchFamily="66" charset="0"/>
              </a:rPr>
              <a:t> Atole</a:t>
            </a:r>
            <a:endParaRPr lang="en-US" sz="1400" dirty="0">
              <a:latin typeface="Comic Sans MS" pitchFamily="66" charset="0"/>
            </a:endParaRPr>
          </a:p>
          <a:p>
            <a:pPr>
              <a:buNone/>
            </a:pPr>
            <a:r>
              <a:rPr lang="es-MX" sz="1400" dirty="0">
                <a:latin typeface="Comic Sans MS" pitchFamily="66" charset="0"/>
              </a:rPr>
              <a:t>Buñuelos</a:t>
            </a:r>
            <a:endParaRPr lang="en-US" sz="1400" dirty="0">
              <a:latin typeface="Comic Sans MS" pitchFamily="66" charset="0"/>
            </a:endParaRPr>
          </a:p>
          <a:p>
            <a:pPr>
              <a:buNone/>
            </a:pPr>
            <a:r>
              <a:rPr lang="es-MX" sz="1400" dirty="0">
                <a:latin typeface="Comic Sans MS" pitchFamily="66" charset="0"/>
              </a:rPr>
              <a:t>Ponche (non-</a:t>
            </a:r>
            <a:r>
              <a:rPr lang="es-MX" sz="1400" dirty="0" err="1">
                <a:latin typeface="Comic Sans MS" pitchFamily="66" charset="0"/>
              </a:rPr>
              <a:t>alcoholic</a:t>
            </a:r>
            <a:r>
              <a:rPr lang="es-MX" sz="1400" dirty="0">
                <a:latin typeface="Comic Sans MS" pitchFamily="66" charset="0"/>
              </a:rPr>
              <a:t>)</a:t>
            </a:r>
            <a:endParaRPr lang="en-US" sz="1400" dirty="0">
              <a:latin typeface="Comic Sans MS" pitchFamily="66" charset="0"/>
            </a:endParaRPr>
          </a:p>
          <a:p>
            <a:pPr>
              <a:buNone/>
            </a:pPr>
            <a:r>
              <a:rPr lang="es-MX" sz="1400" dirty="0">
                <a:latin typeface="Comic Sans MS" pitchFamily="66" charset="0"/>
              </a:rPr>
              <a:t>Tamales</a:t>
            </a:r>
            <a:endParaRPr lang="en-US" sz="1400" dirty="0">
              <a:latin typeface="Comic Sans MS" pitchFamily="66" charset="0"/>
            </a:endParaRPr>
          </a:p>
          <a:p>
            <a:pPr>
              <a:buNone/>
            </a:pPr>
            <a:r>
              <a:rPr lang="es-MX" sz="1400" dirty="0">
                <a:latin typeface="Comic Sans MS" pitchFamily="66" charset="0"/>
              </a:rPr>
              <a:t>Lechón </a:t>
            </a:r>
            <a:endParaRPr lang="en-US" sz="1400" dirty="0">
              <a:latin typeface="Comic Sans MS" pitchFamily="66" charset="0"/>
            </a:endParaRPr>
          </a:p>
          <a:p>
            <a:pPr>
              <a:buNone/>
            </a:pPr>
            <a:r>
              <a:rPr lang="en-US" sz="1400" dirty="0" err="1">
                <a:latin typeface="Comic Sans MS" pitchFamily="66" charset="0"/>
              </a:rPr>
              <a:t>Bacalau</a:t>
            </a:r>
            <a:endParaRPr lang="en-US" sz="1400" dirty="0">
              <a:latin typeface="Comic Sans MS" pitchFamily="66" charset="0"/>
            </a:endParaRPr>
          </a:p>
          <a:p>
            <a:pPr>
              <a:buNone/>
            </a:pPr>
            <a:r>
              <a:rPr lang="en-US" sz="1400" dirty="0" err="1">
                <a:latin typeface="Comic Sans MS" pitchFamily="66" charset="0"/>
              </a:rPr>
              <a:t>Romeros</a:t>
            </a:r>
            <a:endParaRPr lang="en-US" sz="1400" dirty="0">
              <a:latin typeface="Comic Sans MS" pitchFamily="66" charset="0"/>
            </a:endParaRPr>
          </a:p>
          <a:p>
            <a:pPr>
              <a:buNone/>
            </a:pPr>
            <a:r>
              <a:rPr lang="en-US" sz="1400" dirty="0">
                <a:latin typeface="Comic Sans MS" pitchFamily="66" charset="0"/>
              </a:rPr>
              <a:t> </a:t>
            </a:r>
          </a:p>
        </p:txBody>
      </p:sp>
      <p:sp>
        <p:nvSpPr>
          <p:cNvPr id="7" name="Rectangle 6"/>
          <p:cNvSpPr/>
          <p:nvPr/>
        </p:nvSpPr>
        <p:spPr>
          <a:xfrm>
            <a:off x="228600" y="4267200"/>
            <a:ext cx="44196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sz="1400" dirty="0" smtClean="0">
              <a:solidFill>
                <a:schemeClr val="tx1"/>
              </a:solidFill>
              <a:latin typeface="Comic Sans MS" pitchFamily="66" charset="0"/>
            </a:endParaRPr>
          </a:p>
          <a:p>
            <a:pPr>
              <a:buNone/>
            </a:pPr>
            <a:endParaRPr lang="en-US" sz="1400" dirty="0" smtClean="0">
              <a:solidFill>
                <a:schemeClr val="tx1"/>
              </a:solidFill>
              <a:latin typeface="Comic Sans MS" pitchFamily="66" charset="0"/>
            </a:endParaRPr>
          </a:p>
          <a:p>
            <a:pPr>
              <a:buNone/>
            </a:pPr>
            <a:r>
              <a:rPr lang="en-US" sz="1400" dirty="0" smtClean="0">
                <a:solidFill>
                  <a:schemeClr val="tx1"/>
                </a:solidFill>
                <a:latin typeface="Comic Sans MS" pitchFamily="66" charset="0"/>
              </a:rPr>
              <a:t>Many European and American customs have become part of the Mexican celebration of </a:t>
            </a:r>
            <a:r>
              <a:rPr lang="en-US" sz="1400" b="1" dirty="0" smtClean="0">
                <a:solidFill>
                  <a:schemeClr val="tx1"/>
                </a:solidFill>
                <a:latin typeface="Comic Sans MS" pitchFamily="66" charset="0"/>
              </a:rPr>
              <a:t>Christmas.   </a:t>
            </a:r>
            <a:r>
              <a:rPr lang="en-US" sz="1400" dirty="0" smtClean="0">
                <a:solidFill>
                  <a:schemeClr val="tx1"/>
                </a:solidFill>
                <a:latin typeface="Comic Sans MS" pitchFamily="66" charset="0"/>
              </a:rPr>
              <a:t>Observe three or more traditions that are uniquely Mexican or at least Latin.</a:t>
            </a:r>
          </a:p>
          <a:p>
            <a:pPr>
              <a:buNone/>
            </a:pPr>
            <a:endParaRPr lang="en-US" sz="1400" dirty="0" smtClean="0">
              <a:solidFill>
                <a:schemeClr val="tx1"/>
              </a:solidFill>
              <a:latin typeface="Comic Sans MS" pitchFamily="66" charset="0"/>
            </a:endParaRPr>
          </a:p>
          <a:p>
            <a:pPr>
              <a:buNone/>
            </a:pPr>
            <a:r>
              <a:rPr lang="en-US" sz="1400" dirty="0" smtClean="0">
                <a:solidFill>
                  <a:schemeClr val="tx1"/>
                </a:solidFill>
                <a:latin typeface="Comic Sans MS" pitchFamily="66" charset="0"/>
              </a:rPr>
              <a:t>Aguinaldo-Ask a Mexican friend what the “</a:t>
            </a:r>
            <a:r>
              <a:rPr lang="en-US" sz="1400" dirty="0" err="1" smtClean="0">
                <a:solidFill>
                  <a:schemeClr val="tx1"/>
                </a:solidFill>
                <a:latin typeface="Comic Sans MS" pitchFamily="66" charset="0"/>
              </a:rPr>
              <a:t>aguinaldo</a:t>
            </a:r>
            <a:r>
              <a:rPr lang="en-US" sz="1400" dirty="0" smtClean="0">
                <a:solidFill>
                  <a:schemeClr val="tx1"/>
                </a:solidFill>
                <a:latin typeface="Comic Sans MS" pitchFamily="66" charset="0"/>
              </a:rPr>
              <a:t>” is.  Will you give anyone an </a:t>
            </a:r>
            <a:r>
              <a:rPr lang="en-US" sz="1400" dirty="0" err="1" smtClean="0">
                <a:solidFill>
                  <a:schemeClr val="tx1"/>
                </a:solidFill>
                <a:latin typeface="Comic Sans MS" pitchFamily="66" charset="0"/>
              </a:rPr>
              <a:t>aguinaldo</a:t>
            </a:r>
            <a:r>
              <a:rPr lang="en-US" sz="1400" dirty="0" smtClean="0">
                <a:solidFill>
                  <a:schemeClr val="tx1"/>
                </a:solidFill>
                <a:latin typeface="Comic Sans MS" pitchFamily="66" charset="0"/>
              </a:rPr>
              <a:t>?</a:t>
            </a:r>
          </a:p>
          <a:p>
            <a:pPr>
              <a:buNone/>
            </a:pPr>
            <a:endParaRPr lang="es-MX" sz="1600" dirty="0">
              <a:solidFill>
                <a:schemeClr val="tx1"/>
              </a:solidFill>
            </a:endParaRPr>
          </a:p>
        </p:txBody>
      </p:sp>
      <p:pic>
        <p:nvPicPr>
          <p:cNvPr id="2050" name="Picture 2"/>
          <p:cNvPicPr>
            <a:picLocks noChangeAspect="1" noChangeArrowheads="1"/>
          </p:cNvPicPr>
          <p:nvPr/>
        </p:nvPicPr>
        <p:blipFill>
          <a:blip r:embed="rId4" cstate="print"/>
          <a:srcRect/>
          <a:stretch>
            <a:fillRect/>
          </a:stretch>
        </p:blipFill>
        <p:spPr bwMode="auto">
          <a:xfrm>
            <a:off x="4800600" y="609600"/>
            <a:ext cx="1828800" cy="1295400"/>
          </a:xfrm>
          <a:prstGeom prst="rect">
            <a:avLst/>
          </a:prstGeom>
          <a:noFill/>
          <a:ln w="38100">
            <a:solidFill>
              <a:schemeClr val="accent3">
                <a:lumMod val="75000"/>
              </a:schemeClr>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81000"/>
            <a:ext cx="3200400" cy="685800"/>
          </a:xfrm>
          <a:ln w="57150">
            <a:noFill/>
          </a:ln>
        </p:spPr>
        <p:txBody>
          <a:bodyPr>
            <a:normAutofit/>
          </a:bodyPr>
          <a:lstStyle/>
          <a:p>
            <a:pPr algn="r"/>
            <a:r>
              <a:rPr lang="es-MX" sz="2400" dirty="0" err="1" smtClean="0">
                <a:latin typeface="Comic Sans MS" pitchFamily="66" charset="0"/>
              </a:rPr>
              <a:t>Birthdays</a:t>
            </a:r>
            <a:endParaRPr lang="es-MX" sz="2400" dirty="0">
              <a:latin typeface="Comic Sans MS" pitchFamily="66" charset="0"/>
            </a:endParaRPr>
          </a:p>
        </p:txBody>
      </p:sp>
      <p:sp>
        <p:nvSpPr>
          <p:cNvPr id="8" name="Content Placeholder 7"/>
          <p:cNvSpPr>
            <a:spLocks noGrp="1"/>
          </p:cNvSpPr>
          <p:nvPr>
            <p:ph idx="1"/>
          </p:nvPr>
        </p:nvSpPr>
        <p:spPr>
          <a:xfrm>
            <a:off x="5181600" y="914400"/>
            <a:ext cx="3505200" cy="5287963"/>
          </a:xfrm>
          <a:ln w="57150">
            <a:solidFill>
              <a:srgbClr val="92D050"/>
            </a:solidFill>
          </a:ln>
        </p:spPr>
        <p:txBody>
          <a:bodyPr>
            <a:normAutofit fontScale="32500" lnSpcReduction="20000"/>
          </a:bodyPr>
          <a:lstStyle/>
          <a:p>
            <a:pPr algn="ctr">
              <a:buNone/>
            </a:pPr>
            <a:endParaRPr lang="es-MX" sz="4000" b="1" dirty="0" smtClean="0">
              <a:latin typeface="Comic Sans MS" pitchFamily="66" charset="0"/>
            </a:endParaRPr>
          </a:p>
          <a:p>
            <a:pPr algn="ctr">
              <a:buNone/>
            </a:pPr>
            <a:endParaRPr lang="es-MX" sz="4000" b="1" dirty="0" smtClean="0">
              <a:latin typeface="Comic Sans MS" pitchFamily="66" charset="0"/>
            </a:endParaRPr>
          </a:p>
          <a:p>
            <a:pPr>
              <a:buNone/>
            </a:pPr>
            <a:r>
              <a:rPr lang="es-MX" sz="4000" b="1" dirty="0" smtClean="0">
                <a:latin typeface="Comic Sans MS" pitchFamily="66" charset="0"/>
              </a:rPr>
              <a:t>      LAS </a:t>
            </a:r>
            <a:r>
              <a:rPr lang="es-MX" sz="4000" b="1" dirty="0">
                <a:latin typeface="Comic Sans MS" pitchFamily="66" charset="0"/>
              </a:rPr>
              <a:t>MAÑANITAS</a:t>
            </a:r>
            <a:endParaRPr lang="en-US" sz="4000" dirty="0">
              <a:latin typeface="Comic Sans MS" pitchFamily="66" charset="0"/>
            </a:endParaRPr>
          </a:p>
          <a:p>
            <a:pPr>
              <a:buNone/>
            </a:pPr>
            <a:r>
              <a:rPr lang="es-MX" sz="4000" b="1" dirty="0">
                <a:latin typeface="Comic Sans MS" pitchFamily="66" charset="0"/>
              </a:rPr>
              <a:t> </a:t>
            </a:r>
            <a:endParaRPr lang="en-US" sz="4000" dirty="0">
              <a:latin typeface="Comic Sans MS" pitchFamily="66" charset="0"/>
            </a:endParaRPr>
          </a:p>
          <a:p>
            <a:pPr>
              <a:buNone/>
            </a:pPr>
            <a:r>
              <a:rPr lang="es-MX" sz="4000" dirty="0">
                <a:latin typeface="Comic Sans MS" pitchFamily="66" charset="0"/>
              </a:rPr>
              <a:t> </a:t>
            </a:r>
            <a:r>
              <a:rPr lang="es-MX" sz="4000" dirty="0" smtClean="0">
                <a:latin typeface="Comic Sans MS" pitchFamily="66" charset="0"/>
              </a:rPr>
              <a:t>       ESTAS </a:t>
            </a:r>
            <a:r>
              <a:rPr lang="es-MX" sz="4000" dirty="0">
                <a:latin typeface="Comic Sans MS" pitchFamily="66" charset="0"/>
              </a:rPr>
              <a:t>SON LAS MAÑANITAS</a:t>
            </a:r>
            <a:br>
              <a:rPr lang="es-MX" sz="4000" dirty="0">
                <a:latin typeface="Comic Sans MS" pitchFamily="66" charset="0"/>
              </a:rPr>
            </a:br>
            <a:r>
              <a:rPr lang="es-MX" sz="4000" dirty="0">
                <a:latin typeface="Comic Sans MS" pitchFamily="66" charset="0"/>
              </a:rPr>
              <a:t>QUE CANTABA EL REY DAVID</a:t>
            </a:r>
            <a:br>
              <a:rPr lang="es-MX" sz="4000" dirty="0">
                <a:latin typeface="Comic Sans MS" pitchFamily="66" charset="0"/>
              </a:rPr>
            </a:br>
            <a:r>
              <a:rPr lang="es-MX" sz="4000" dirty="0">
                <a:latin typeface="Comic Sans MS" pitchFamily="66" charset="0"/>
              </a:rPr>
              <a:t>A LAS MUCHACHAS BONITAS</a:t>
            </a:r>
            <a:br>
              <a:rPr lang="es-MX" sz="4000" dirty="0">
                <a:latin typeface="Comic Sans MS" pitchFamily="66" charset="0"/>
              </a:rPr>
            </a:br>
            <a:r>
              <a:rPr lang="es-MX" sz="4000" dirty="0">
                <a:latin typeface="Comic Sans MS" pitchFamily="66" charset="0"/>
              </a:rPr>
              <a:t>TE LAS CANTAMOS A ASÍ.</a:t>
            </a:r>
            <a:br>
              <a:rPr lang="es-MX" sz="4000" dirty="0">
                <a:latin typeface="Comic Sans MS" pitchFamily="66" charset="0"/>
              </a:rPr>
            </a:br>
            <a:r>
              <a:rPr lang="es-MX" sz="4000" dirty="0">
                <a:latin typeface="Comic Sans MS" pitchFamily="66" charset="0"/>
              </a:rPr>
              <a:t/>
            </a:r>
            <a:br>
              <a:rPr lang="es-MX" sz="4000" dirty="0">
                <a:latin typeface="Comic Sans MS" pitchFamily="66" charset="0"/>
              </a:rPr>
            </a:br>
            <a:r>
              <a:rPr lang="es-MX" sz="4000" dirty="0">
                <a:latin typeface="Comic Sans MS" pitchFamily="66" charset="0"/>
              </a:rPr>
              <a:t>DESPIERTA MI BIEN DESPIERTA</a:t>
            </a:r>
            <a:br>
              <a:rPr lang="es-MX" sz="4000" dirty="0">
                <a:latin typeface="Comic Sans MS" pitchFamily="66" charset="0"/>
              </a:rPr>
            </a:br>
            <a:r>
              <a:rPr lang="es-MX" sz="4000" dirty="0">
                <a:latin typeface="Comic Sans MS" pitchFamily="66" charset="0"/>
              </a:rPr>
              <a:t>MIRA QUE YA AMANECIÓ,</a:t>
            </a:r>
            <a:br>
              <a:rPr lang="es-MX" sz="4000" dirty="0">
                <a:latin typeface="Comic Sans MS" pitchFamily="66" charset="0"/>
              </a:rPr>
            </a:br>
            <a:r>
              <a:rPr lang="es-MX" sz="4000" dirty="0">
                <a:latin typeface="Comic Sans MS" pitchFamily="66" charset="0"/>
              </a:rPr>
              <a:t>YA LOS PAJARITOS CANTAN</a:t>
            </a:r>
            <a:br>
              <a:rPr lang="es-MX" sz="4000" dirty="0">
                <a:latin typeface="Comic Sans MS" pitchFamily="66" charset="0"/>
              </a:rPr>
            </a:br>
            <a:r>
              <a:rPr lang="es-MX" sz="4000" dirty="0">
                <a:latin typeface="Comic Sans MS" pitchFamily="66" charset="0"/>
              </a:rPr>
              <a:t>LA LUNA YA SE OCULTÓ.</a:t>
            </a:r>
            <a:br>
              <a:rPr lang="es-MX" sz="4000" dirty="0">
                <a:latin typeface="Comic Sans MS" pitchFamily="66" charset="0"/>
              </a:rPr>
            </a:br>
            <a:r>
              <a:rPr lang="es-MX" sz="4000" dirty="0">
                <a:latin typeface="Comic Sans MS" pitchFamily="66" charset="0"/>
              </a:rPr>
              <a:t/>
            </a:r>
            <a:br>
              <a:rPr lang="es-MX" sz="4000" dirty="0">
                <a:latin typeface="Comic Sans MS" pitchFamily="66" charset="0"/>
              </a:rPr>
            </a:br>
            <a:r>
              <a:rPr lang="es-MX" sz="4000" dirty="0">
                <a:latin typeface="Comic Sans MS" pitchFamily="66" charset="0"/>
              </a:rPr>
              <a:t>QUE LINDA ESTÁ LA MAÑANA</a:t>
            </a:r>
            <a:br>
              <a:rPr lang="es-MX" sz="4000" dirty="0">
                <a:latin typeface="Comic Sans MS" pitchFamily="66" charset="0"/>
              </a:rPr>
            </a:br>
            <a:r>
              <a:rPr lang="es-MX" sz="4000" dirty="0">
                <a:latin typeface="Comic Sans MS" pitchFamily="66" charset="0"/>
              </a:rPr>
              <a:t>EN QUE VENGO A SALUDARTE</a:t>
            </a:r>
            <a:br>
              <a:rPr lang="es-MX" sz="4000" dirty="0">
                <a:latin typeface="Comic Sans MS" pitchFamily="66" charset="0"/>
              </a:rPr>
            </a:br>
            <a:r>
              <a:rPr lang="es-MX" sz="4000" dirty="0">
                <a:latin typeface="Comic Sans MS" pitchFamily="66" charset="0"/>
              </a:rPr>
              <a:t>VENIMOS TODOS CON GUSTO</a:t>
            </a:r>
            <a:br>
              <a:rPr lang="es-MX" sz="4000" dirty="0">
                <a:latin typeface="Comic Sans MS" pitchFamily="66" charset="0"/>
              </a:rPr>
            </a:br>
            <a:r>
              <a:rPr lang="es-MX" sz="4000" dirty="0">
                <a:latin typeface="Comic Sans MS" pitchFamily="66" charset="0"/>
              </a:rPr>
              <a:t>Y PLACER A FELICITARTE.</a:t>
            </a:r>
            <a:br>
              <a:rPr lang="es-MX" sz="4000" dirty="0">
                <a:latin typeface="Comic Sans MS" pitchFamily="66" charset="0"/>
              </a:rPr>
            </a:br>
            <a:r>
              <a:rPr lang="es-MX" sz="4000" dirty="0">
                <a:latin typeface="Comic Sans MS" pitchFamily="66" charset="0"/>
              </a:rPr>
              <a:t/>
            </a:r>
            <a:br>
              <a:rPr lang="es-MX" sz="4000" dirty="0">
                <a:latin typeface="Comic Sans MS" pitchFamily="66" charset="0"/>
              </a:rPr>
            </a:br>
            <a:r>
              <a:rPr lang="es-MX" sz="4000" dirty="0">
                <a:latin typeface="Comic Sans MS" pitchFamily="66" charset="0"/>
              </a:rPr>
              <a:t>EL DÍA EN QUE TU NACISTE</a:t>
            </a:r>
            <a:br>
              <a:rPr lang="es-MX" sz="4000" dirty="0">
                <a:latin typeface="Comic Sans MS" pitchFamily="66" charset="0"/>
              </a:rPr>
            </a:br>
            <a:r>
              <a:rPr lang="es-MX" sz="4000" dirty="0">
                <a:latin typeface="Comic Sans MS" pitchFamily="66" charset="0"/>
              </a:rPr>
              <a:t>NACIERON TODAS LAS FLORES</a:t>
            </a:r>
            <a:br>
              <a:rPr lang="es-MX" sz="4000" dirty="0">
                <a:latin typeface="Comic Sans MS" pitchFamily="66" charset="0"/>
              </a:rPr>
            </a:br>
            <a:r>
              <a:rPr lang="es-MX" sz="4000" dirty="0">
                <a:latin typeface="Comic Sans MS" pitchFamily="66" charset="0"/>
              </a:rPr>
              <a:t>Y EN LA PILA DEL BAUTISMO</a:t>
            </a:r>
            <a:br>
              <a:rPr lang="es-MX" sz="4000" dirty="0">
                <a:latin typeface="Comic Sans MS" pitchFamily="66" charset="0"/>
              </a:rPr>
            </a:br>
            <a:r>
              <a:rPr lang="es-MX" sz="4000" dirty="0">
                <a:latin typeface="Comic Sans MS" pitchFamily="66" charset="0"/>
              </a:rPr>
              <a:t>CANTARON LOS RUISEÑORES.</a:t>
            </a:r>
            <a:br>
              <a:rPr lang="es-MX" sz="4000" dirty="0">
                <a:latin typeface="Comic Sans MS" pitchFamily="66" charset="0"/>
              </a:rPr>
            </a:br>
            <a:r>
              <a:rPr lang="es-MX" sz="4000" dirty="0">
                <a:latin typeface="Comic Sans MS" pitchFamily="66" charset="0"/>
              </a:rPr>
              <a:t/>
            </a:r>
            <a:br>
              <a:rPr lang="es-MX" sz="4000" dirty="0">
                <a:latin typeface="Comic Sans MS" pitchFamily="66" charset="0"/>
              </a:rPr>
            </a:br>
            <a:r>
              <a:rPr lang="es-MX" sz="4000" dirty="0">
                <a:latin typeface="Comic Sans MS" pitchFamily="66" charset="0"/>
              </a:rPr>
              <a:t>YA VIENE AMANECIENDO</a:t>
            </a:r>
            <a:br>
              <a:rPr lang="es-MX" sz="4000" dirty="0">
                <a:latin typeface="Comic Sans MS" pitchFamily="66" charset="0"/>
              </a:rPr>
            </a:br>
            <a:r>
              <a:rPr lang="es-MX" sz="4000" dirty="0">
                <a:latin typeface="Comic Sans MS" pitchFamily="66" charset="0"/>
              </a:rPr>
              <a:t>YA LA LUZ DEL DÍA NOS DIO</a:t>
            </a:r>
            <a:br>
              <a:rPr lang="es-MX" sz="4000" dirty="0">
                <a:latin typeface="Comic Sans MS" pitchFamily="66" charset="0"/>
              </a:rPr>
            </a:br>
            <a:r>
              <a:rPr lang="es-MX" sz="4000" dirty="0">
                <a:latin typeface="Comic Sans MS" pitchFamily="66" charset="0"/>
              </a:rPr>
              <a:t>LEVÁNTATE DE MAÑANA</a:t>
            </a:r>
            <a:br>
              <a:rPr lang="es-MX" sz="4000" dirty="0">
                <a:latin typeface="Comic Sans MS" pitchFamily="66" charset="0"/>
              </a:rPr>
            </a:br>
            <a:r>
              <a:rPr lang="es-MX" sz="4000" dirty="0">
                <a:latin typeface="Comic Sans MS" pitchFamily="66" charset="0"/>
              </a:rPr>
              <a:t>MIRA QUE YA AMANECIÓ.</a:t>
            </a:r>
            <a:endParaRPr lang="en-US" sz="4000" dirty="0">
              <a:latin typeface="Comic Sans MS" pitchFamily="66" charset="0"/>
            </a:endParaRPr>
          </a:p>
          <a:p>
            <a:pPr>
              <a:buNone/>
            </a:pPr>
            <a:r>
              <a:rPr lang="es-MX" dirty="0"/>
              <a:t> </a:t>
            </a:r>
            <a:endParaRPr lang="en-US" dirty="0"/>
          </a:p>
          <a:p>
            <a:r>
              <a:rPr lang="es-MX" dirty="0"/>
              <a:t> </a:t>
            </a:r>
            <a:endParaRPr lang="en-US" dirty="0"/>
          </a:p>
          <a:p>
            <a:endParaRPr lang="en-US" dirty="0"/>
          </a:p>
          <a:p>
            <a:endParaRPr lang="es-MX" dirty="0"/>
          </a:p>
        </p:txBody>
      </p:sp>
      <p:pic>
        <p:nvPicPr>
          <p:cNvPr id="3074" name="Picture 2"/>
          <p:cNvPicPr>
            <a:picLocks noChangeAspect="1" noChangeArrowheads="1"/>
          </p:cNvPicPr>
          <p:nvPr/>
        </p:nvPicPr>
        <p:blipFill>
          <a:blip r:embed="rId2" cstate="print"/>
          <a:srcRect/>
          <a:stretch>
            <a:fillRect/>
          </a:stretch>
        </p:blipFill>
        <p:spPr bwMode="auto">
          <a:xfrm>
            <a:off x="2057400" y="2438400"/>
            <a:ext cx="990600" cy="1482061"/>
          </a:xfrm>
          <a:prstGeom prst="rect">
            <a:avLst/>
          </a:prstGeom>
          <a:noFill/>
          <a:ln w="9525">
            <a:noFill/>
            <a:miter lim="800000"/>
            <a:headEnd/>
            <a:tailEnd/>
          </a:ln>
          <a:effectLst/>
        </p:spPr>
      </p:pic>
      <p:sp>
        <p:nvSpPr>
          <p:cNvPr id="4" name="Text Placeholder 3"/>
          <p:cNvSpPr>
            <a:spLocks noGrp="1"/>
          </p:cNvSpPr>
          <p:nvPr>
            <p:ph type="body" sz="half" idx="2"/>
          </p:nvPr>
        </p:nvSpPr>
        <p:spPr>
          <a:xfrm>
            <a:off x="914400" y="1066800"/>
            <a:ext cx="3124200" cy="5105400"/>
          </a:xfrm>
          <a:ln w="57150">
            <a:solidFill>
              <a:srgbClr val="FFC000"/>
            </a:solidFill>
          </a:ln>
        </p:spPr>
        <p:txBody>
          <a:bodyPr>
            <a:normAutofit fontScale="55000" lnSpcReduction="20000"/>
          </a:bodyPr>
          <a:lstStyle/>
          <a:p>
            <a:endParaRPr lang="en-US" sz="2200" dirty="0" smtClean="0">
              <a:latin typeface="Comic Sans MS" pitchFamily="66" charset="0"/>
            </a:endParaRPr>
          </a:p>
          <a:p>
            <a:r>
              <a:rPr lang="en-US" sz="2200" dirty="0" smtClean="0">
                <a:latin typeface="Comic Sans MS" pitchFamily="66" charset="0"/>
              </a:rPr>
              <a:t>When you are invited to a child’s birthday party, observe anything that is different than a party in the USA.</a:t>
            </a: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2600" dirty="0" smtClean="0">
              <a:latin typeface="Comic Sans MS" pitchFamily="66" charset="0"/>
            </a:endParaRPr>
          </a:p>
          <a:p>
            <a:endParaRPr lang="en-US" sz="2600" dirty="0" smtClean="0">
              <a:latin typeface="Comic Sans MS" pitchFamily="66" charset="0"/>
            </a:endParaRPr>
          </a:p>
          <a:p>
            <a:endParaRPr lang="en-US" sz="2600" dirty="0" smtClean="0">
              <a:latin typeface="Comic Sans MS" pitchFamily="66" charset="0"/>
            </a:endParaRPr>
          </a:p>
          <a:p>
            <a:r>
              <a:rPr lang="en-US" sz="2600" dirty="0" smtClean="0">
                <a:latin typeface="Comic Sans MS" pitchFamily="66" charset="0"/>
              </a:rPr>
              <a:t>Learn “Las </a:t>
            </a:r>
            <a:r>
              <a:rPr lang="en-US" sz="2600" dirty="0" err="1" smtClean="0">
                <a:latin typeface="Comic Sans MS" pitchFamily="66" charset="0"/>
              </a:rPr>
              <a:t>Mañanitas</a:t>
            </a:r>
            <a:r>
              <a:rPr lang="en-US" sz="2600" dirty="0" smtClean="0">
                <a:latin typeface="Comic Sans MS" pitchFamily="66" charset="0"/>
              </a:rPr>
              <a:t>,” the classic Mexican birthday song. The words vary a little bit throughout Mexico.</a:t>
            </a:r>
          </a:p>
          <a:p>
            <a:endParaRPr lang="en-US" sz="2600" dirty="0" smtClean="0">
              <a:latin typeface="Comic Sans MS" pitchFamily="66" charset="0"/>
            </a:endParaRPr>
          </a:p>
          <a:p>
            <a:r>
              <a:rPr lang="en-US" sz="2600" dirty="0" smtClean="0">
                <a:latin typeface="Comic Sans MS" pitchFamily="66" charset="0"/>
              </a:rPr>
              <a:t>You can listen to it here:</a:t>
            </a:r>
          </a:p>
          <a:p>
            <a:r>
              <a:rPr lang="en-US" sz="2600" dirty="0" smtClean="0">
                <a:latin typeface="Comic Sans MS" pitchFamily="66" charset="0"/>
              </a:rPr>
              <a:t>http://www.youtube.com/watch?v=m908Q6cB-14&amp;feature=fvw      OR</a:t>
            </a:r>
          </a:p>
          <a:p>
            <a:r>
              <a:rPr lang="en-US" sz="2600" dirty="0" smtClean="0">
                <a:latin typeface="Comic Sans MS" pitchFamily="66" charset="0"/>
                <a:hlinkClick r:id="rId3"/>
              </a:rPr>
              <a:t>http://www.youtube.com/watch?v=S1CpGsaK3M8&amp;feature=related</a:t>
            </a:r>
            <a:endParaRPr lang="en-US" sz="2600" dirty="0" smtClean="0">
              <a:latin typeface="Comic Sans MS" pitchFamily="66" charset="0"/>
            </a:endParaRPr>
          </a:p>
          <a:p>
            <a:r>
              <a:rPr lang="en-US" sz="1900" dirty="0" smtClean="0">
                <a:latin typeface="Comic Sans MS" pitchFamily="66" charset="0"/>
              </a:rPr>
              <a:t> </a:t>
            </a:r>
          </a:p>
          <a:p>
            <a:endParaRPr lang="en-US" sz="1900" dirty="0" smtClean="0"/>
          </a:p>
          <a:p>
            <a:endParaRPr lang="es-MX"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mtClean="0">
                <a:latin typeface="Lucida Handwriting" pitchFamily="66" charset="0"/>
              </a:rPr>
              <a:t>Birthday Songs</a:t>
            </a:r>
            <a:endParaRPr lang="es-MX">
              <a:latin typeface="Lucida Handwriting" pitchFamily="66" charset="0"/>
            </a:endParaRPr>
          </a:p>
        </p:txBody>
      </p:sp>
      <p:sp>
        <p:nvSpPr>
          <p:cNvPr id="4" name="Content Placeholder 3"/>
          <p:cNvSpPr>
            <a:spLocks noGrp="1"/>
          </p:cNvSpPr>
          <p:nvPr>
            <p:ph sz="half" idx="1"/>
          </p:nvPr>
        </p:nvSpPr>
        <p:spPr>
          <a:ln w="38100">
            <a:solidFill>
              <a:srgbClr val="FF0000"/>
            </a:solidFill>
          </a:ln>
        </p:spPr>
        <p:txBody>
          <a:bodyPr>
            <a:normAutofit/>
          </a:bodyPr>
          <a:lstStyle/>
          <a:p>
            <a:pPr algn="ctr">
              <a:buNone/>
            </a:pPr>
            <a:r>
              <a:rPr lang="es-MX" u="sng" smtClean="0">
                <a:latin typeface="Comic Sans MS" pitchFamily="66" charset="0"/>
              </a:rPr>
              <a:t>Piñata Song</a:t>
            </a:r>
            <a:endParaRPr lang="es-ES" u="sng" smtClean="0">
              <a:latin typeface="Comic Sans MS" pitchFamily="66" charset="0"/>
            </a:endParaRPr>
          </a:p>
          <a:p>
            <a:pPr algn="ctr">
              <a:buNone/>
            </a:pPr>
            <a:r>
              <a:rPr lang="es-ES" smtClean="0">
                <a:latin typeface="Comic Sans MS" pitchFamily="66" charset="0"/>
              </a:rPr>
              <a:t>Dale, dale, dale.</a:t>
            </a:r>
            <a:br>
              <a:rPr lang="es-ES" smtClean="0">
                <a:latin typeface="Comic Sans MS" pitchFamily="66" charset="0"/>
              </a:rPr>
            </a:br>
            <a:r>
              <a:rPr lang="es-ES" smtClean="0">
                <a:latin typeface="Comic Sans MS" pitchFamily="66" charset="0"/>
              </a:rPr>
              <a:t>No pierdas el tino.</a:t>
            </a:r>
            <a:br>
              <a:rPr lang="es-ES" smtClean="0">
                <a:latin typeface="Comic Sans MS" pitchFamily="66" charset="0"/>
              </a:rPr>
            </a:br>
            <a:r>
              <a:rPr lang="es-ES" smtClean="0">
                <a:latin typeface="Comic Sans MS" pitchFamily="66" charset="0"/>
              </a:rPr>
              <a:t>Porque si lo pierdes.</a:t>
            </a:r>
            <a:br>
              <a:rPr lang="es-ES" smtClean="0">
                <a:latin typeface="Comic Sans MS" pitchFamily="66" charset="0"/>
              </a:rPr>
            </a:br>
            <a:r>
              <a:rPr lang="es-ES" smtClean="0">
                <a:latin typeface="Comic Sans MS" pitchFamily="66" charset="0"/>
              </a:rPr>
              <a:t>Pierdes el camino.</a:t>
            </a:r>
            <a:br>
              <a:rPr lang="es-ES" smtClean="0">
                <a:latin typeface="Comic Sans MS" pitchFamily="66" charset="0"/>
              </a:rPr>
            </a:br>
            <a:r>
              <a:rPr lang="es-ES" smtClean="0">
                <a:latin typeface="Comic Sans MS" pitchFamily="66" charset="0"/>
              </a:rPr>
              <a:t>Ya le diste una.</a:t>
            </a:r>
            <a:br>
              <a:rPr lang="es-ES" smtClean="0">
                <a:latin typeface="Comic Sans MS" pitchFamily="66" charset="0"/>
              </a:rPr>
            </a:br>
            <a:r>
              <a:rPr lang="es-ES" smtClean="0">
                <a:latin typeface="Comic Sans MS" pitchFamily="66" charset="0"/>
              </a:rPr>
              <a:t>Ya le diste dos.</a:t>
            </a:r>
            <a:br>
              <a:rPr lang="es-ES" smtClean="0">
                <a:latin typeface="Comic Sans MS" pitchFamily="66" charset="0"/>
              </a:rPr>
            </a:br>
            <a:r>
              <a:rPr lang="es-ES" smtClean="0">
                <a:latin typeface="Comic Sans MS" pitchFamily="66" charset="0"/>
              </a:rPr>
              <a:t>Ya le diste tres.</a:t>
            </a:r>
            <a:br>
              <a:rPr lang="es-ES" smtClean="0">
                <a:latin typeface="Comic Sans MS" pitchFamily="66" charset="0"/>
              </a:rPr>
            </a:br>
            <a:r>
              <a:rPr lang="es-ES" smtClean="0">
                <a:latin typeface="Comic Sans MS" pitchFamily="66" charset="0"/>
              </a:rPr>
              <a:t>Y tu tiempo se acabó</a:t>
            </a:r>
            <a:r>
              <a:rPr lang="es-ES" smtClean="0"/>
              <a:t>.</a:t>
            </a:r>
            <a:endParaRPr lang="es-MX"/>
          </a:p>
        </p:txBody>
      </p:sp>
      <p:sp>
        <p:nvSpPr>
          <p:cNvPr id="5" name="Content Placeholder 4"/>
          <p:cNvSpPr>
            <a:spLocks noGrp="1"/>
          </p:cNvSpPr>
          <p:nvPr>
            <p:ph sz="half" idx="2"/>
          </p:nvPr>
        </p:nvSpPr>
        <p:spPr>
          <a:xfrm>
            <a:off x="4800600" y="1371601"/>
            <a:ext cx="4038600" cy="2590800"/>
          </a:xfrm>
          <a:ln w="57150">
            <a:solidFill>
              <a:srgbClr val="FFC000"/>
            </a:solidFill>
          </a:ln>
        </p:spPr>
        <p:txBody>
          <a:bodyPr>
            <a:normAutofit/>
          </a:bodyPr>
          <a:lstStyle/>
          <a:p>
            <a:pPr algn="ctr">
              <a:buNone/>
            </a:pPr>
            <a:r>
              <a:rPr lang="es-MX" sz="2400" u="sng" smtClean="0">
                <a:latin typeface="Comic Sans MS" pitchFamily="66" charset="0"/>
              </a:rPr>
              <a:t>Feliz, Feliz Cumpleaños</a:t>
            </a:r>
          </a:p>
          <a:p>
            <a:pPr>
              <a:buNone/>
            </a:pPr>
            <a:endParaRPr lang="es-MX" sz="1600" smtClean="0">
              <a:latin typeface="Comic Sans MS" pitchFamily="66" charset="0"/>
            </a:endParaRPr>
          </a:p>
          <a:p>
            <a:pPr>
              <a:buNone/>
            </a:pPr>
            <a:r>
              <a:rPr lang="es-MX" sz="1600" smtClean="0">
                <a:latin typeface="Comic Sans MS" pitchFamily="66" charset="0"/>
              </a:rPr>
              <a:t>  There are many variations to this Christian birthday song.  This is the version that is sung in the Baja.  The words and music are found here:</a:t>
            </a:r>
          </a:p>
          <a:p>
            <a:pPr>
              <a:buNone/>
            </a:pPr>
            <a:r>
              <a:rPr lang="en-US" sz="1600" smtClean="0">
                <a:latin typeface="Comic Sans MS" pitchFamily="66" charset="0"/>
                <a:hlinkClick r:id="rId2"/>
              </a:rPr>
              <a:t>http://www.youtube.com/watch?v=zj8qYiwV2wA</a:t>
            </a:r>
            <a:endParaRPr lang="es-MX" sz="1600">
              <a:latin typeface="Comic Sans MS" pitchFamily="66" charset="0"/>
            </a:endParaRPr>
          </a:p>
        </p:txBody>
      </p:sp>
      <p:pic>
        <p:nvPicPr>
          <p:cNvPr id="48130" name="Picture 2" descr="celebrations,Cinco de Mayo,guitars,hats,sombreros,special occasions,patriotism,shades"/>
          <p:cNvPicPr>
            <a:picLocks noChangeAspect="1" noChangeArrowheads="1"/>
          </p:cNvPicPr>
          <p:nvPr/>
        </p:nvPicPr>
        <p:blipFill>
          <a:blip r:embed="rId3" cstate="print"/>
          <a:srcRect/>
          <a:stretch>
            <a:fillRect/>
          </a:stretch>
        </p:blipFill>
        <p:spPr bwMode="auto">
          <a:xfrm>
            <a:off x="5257801" y="4010025"/>
            <a:ext cx="2667000" cy="2667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105400" cy="457200"/>
          </a:xfrm>
          <a:ln w="57150">
            <a:solidFill>
              <a:schemeClr val="accent4">
                <a:lumMod val="75000"/>
              </a:schemeClr>
            </a:solidFill>
          </a:ln>
        </p:spPr>
        <p:txBody>
          <a:bodyPr>
            <a:normAutofit/>
          </a:bodyPr>
          <a:lstStyle/>
          <a:p>
            <a:r>
              <a:rPr lang="es-MX" sz="2000" b="1" dirty="0" err="1" smtClean="0">
                <a:latin typeface="Comic Sans MS" pitchFamily="66" charset="0"/>
              </a:rPr>
              <a:t>List</a:t>
            </a:r>
            <a:r>
              <a:rPr lang="es-MX" sz="2000" b="1" dirty="0" smtClean="0">
                <a:latin typeface="Comic Sans MS" pitchFamily="66" charset="0"/>
              </a:rPr>
              <a:t> of </a:t>
            </a:r>
            <a:r>
              <a:rPr lang="es-MX" sz="2000" b="1" dirty="0" err="1" smtClean="0">
                <a:latin typeface="Comic Sans MS" pitchFamily="66" charset="0"/>
              </a:rPr>
              <a:t>Mexican</a:t>
            </a:r>
            <a:r>
              <a:rPr lang="es-MX" sz="2000" b="1" dirty="0" smtClean="0">
                <a:latin typeface="Comic Sans MS" pitchFamily="66" charset="0"/>
              </a:rPr>
              <a:t> </a:t>
            </a:r>
            <a:r>
              <a:rPr lang="es-MX" sz="2000" b="1" dirty="0" err="1" smtClean="0">
                <a:latin typeface="Comic Sans MS" pitchFamily="66" charset="0"/>
              </a:rPr>
              <a:t>Holidays</a:t>
            </a:r>
            <a:r>
              <a:rPr lang="es-MX" sz="2000" b="1" dirty="0" smtClean="0">
                <a:latin typeface="Comic Sans MS" pitchFamily="66" charset="0"/>
              </a:rPr>
              <a:t>-Días Festivos</a:t>
            </a:r>
            <a:endParaRPr lang="es-MX" sz="2000" b="1" dirty="0">
              <a:latin typeface="Comic Sans MS" pitchFamily="66" charset="0"/>
            </a:endParaRPr>
          </a:p>
        </p:txBody>
      </p:sp>
      <p:sp>
        <p:nvSpPr>
          <p:cNvPr id="3" name="Content Placeholder 2"/>
          <p:cNvSpPr>
            <a:spLocks noGrp="1"/>
          </p:cNvSpPr>
          <p:nvPr>
            <p:ph idx="1"/>
          </p:nvPr>
        </p:nvSpPr>
        <p:spPr>
          <a:xfrm>
            <a:off x="457200" y="1066800"/>
            <a:ext cx="8305800" cy="5486400"/>
          </a:xfrm>
          <a:ln w="57150">
            <a:solidFill>
              <a:schemeClr val="tx2"/>
            </a:solidFill>
          </a:ln>
        </p:spPr>
        <p:txBody>
          <a:bodyPr>
            <a:noAutofit/>
          </a:bodyPr>
          <a:lstStyle/>
          <a:p>
            <a:pPr>
              <a:buNone/>
            </a:pPr>
            <a:r>
              <a:rPr lang="en-US" sz="1050" b="1" dirty="0" smtClean="0"/>
              <a:t>January </a:t>
            </a:r>
            <a:r>
              <a:rPr lang="en-US" sz="1050" b="1" dirty="0"/>
              <a:t>1:</a:t>
            </a:r>
            <a:r>
              <a:rPr lang="en-US" sz="1050" dirty="0"/>
              <a:t> </a:t>
            </a:r>
            <a:r>
              <a:rPr lang="en-US" sz="1050" b="1" i="1" dirty="0" err="1"/>
              <a:t>Año</a:t>
            </a:r>
            <a:r>
              <a:rPr lang="en-US" sz="1050" b="1" i="1" dirty="0"/>
              <a:t> Nuevo</a:t>
            </a:r>
            <a:r>
              <a:rPr lang="en-US" sz="1050" dirty="0"/>
              <a:t> (New Year's Day), is an official Mexican holiday. </a:t>
            </a:r>
          </a:p>
          <a:p>
            <a:pPr lvl="0">
              <a:buNone/>
            </a:pPr>
            <a:r>
              <a:rPr lang="en-US" sz="1050" b="1" dirty="0"/>
              <a:t>January 6:</a:t>
            </a:r>
            <a:r>
              <a:rPr lang="en-US" sz="1050" dirty="0"/>
              <a:t> </a:t>
            </a:r>
            <a:r>
              <a:rPr lang="en-US" sz="1050" b="1" i="1" dirty="0" err="1">
                <a:hlinkClick r:id="rId2"/>
              </a:rPr>
              <a:t>Día</a:t>
            </a:r>
            <a:r>
              <a:rPr lang="en-US" sz="1050" b="1" i="1" dirty="0">
                <a:hlinkClick r:id="rId2"/>
              </a:rPr>
              <a:t> de Los Santos Reyes</a:t>
            </a:r>
            <a:r>
              <a:rPr lang="en-US" sz="1050" dirty="0"/>
              <a:t> is the day when Mexicans exchange Christmas presents in accordance with the arrival of the three gift-bearing </a:t>
            </a:r>
            <a:r>
              <a:rPr lang="en-US" sz="1050" dirty="0" err="1"/>
              <a:t>wisemen</a:t>
            </a:r>
            <a:r>
              <a:rPr lang="en-US" sz="1050" dirty="0"/>
              <a:t> to Jesus Christ. This day culminates the Christmastime festivities. </a:t>
            </a:r>
          </a:p>
          <a:p>
            <a:pPr lvl="0">
              <a:buNone/>
            </a:pPr>
            <a:r>
              <a:rPr lang="en-US" sz="1050" b="1" dirty="0"/>
              <a:t>January 17:</a:t>
            </a:r>
            <a:r>
              <a:rPr lang="en-US" sz="1050" dirty="0"/>
              <a:t> </a:t>
            </a:r>
            <a:r>
              <a:rPr lang="en-US" sz="1050" b="1" i="1" dirty="0"/>
              <a:t>Feast Day of de San Antonio de Abad</a:t>
            </a:r>
            <a:r>
              <a:rPr lang="en-US" sz="1050" dirty="0"/>
              <a:t> is a religious holiday during which the Catholic Church allows animals to enter the church for blessing.</a:t>
            </a:r>
          </a:p>
          <a:p>
            <a:pPr lvl="0">
              <a:buNone/>
            </a:pPr>
            <a:r>
              <a:rPr lang="en-US" sz="1050" b="1" dirty="0"/>
              <a:t>February 2:</a:t>
            </a:r>
            <a:r>
              <a:rPr lang="en-US" sz="1050" dirty="0"/>
              <a:t> </a:t>
            </a:r>
            <a:r>
              <a:rPr lang="en-US" sz="1050" b="1" i="1" dirty="0" err="1"/>
              <a:t>Día</a:t>
            </a:r>
            <a:r>
              <a:rPr lang="en-US" sz="1050" b="1" i="1" dirty="0"/>
              <a:t> de la </a:t>
            </a:r>
            <a:r>
              <a:rPr lang="en-US" sz="1050" b="1" i="1" dirty="0" err="1"/>
              <a:t>Candelaria</a:t>
            </a:r>
            <a:r>
              <a:rPr lang="en-US" sz="1050" dirty="0"/>
              <a:t> or </a:t>
            </a:r>
            <a:r>
              <a:rPr lang="en-US" sz="1050" dirty="0" err="1"/>
              <a:t>Candlemas</a:t>
            </a:r>
            <a:r>
              <a:rPr lang="en-US" sz="1050" dirty="0"/>
              <a:t>, is a religious holiday that is celebrated with processions, dancing, bullfights in certain cities, and the blessing of the seeds and candles. The festivities are best seen in: San Juan de los Lagos, Jalapa; </a:t>
            </a:r>
            <a:r>
              <a:rPr lang="en-US" sz="1050" dirty="0" err="1"/>
              <a:t>Talpa</a:t>
            </a:r>
            <a:r>
              <a:rPr lang="en-US" sz="1050" dirty="0"/>
              <a:t> de </a:t>
            </a:r>
            <a:r>
              <a:rPr lang="en-US" sz="1050" dirty="0" err="1"/>
              <a:t>Allende</a:t>
            </a:r>
            <a:r>
              <a:rPr lang="en-US" sz="1050" dirty="0"/>
              <a:t>, Jalisco; and Santa Maria del </a:t>
            </a:r>
            <a:r>
              <a:rPr lang="en-US" sz="1050" dirty="0" err="1"/>
              <a:t>Tuxla</a:t>
            </a:r>
            <a:r>
              <a:rPr lang="en-US" sz="1050" dirty="0"/>
              <a:t>, Oaxaca. </a:t>
            </a:r>
          </a:p>
          <a:p>
            <a:pPr lvl="0">
              <a:buNone/>
            </a:pPr>
            <a:r>
              <a:rPr lang="en-US" sz="1050" b="1" dirty="0"/>
              <a:t>January 31- February 5 (2008):</a:t>
            </a:r>
            <a:r>
              <a:rPr lang="en-US" sz="1050" dirty="0"/>
              <a:t> </a:t>
            </a:r>
            <a:r>
              <a:rPr lang="en-US" sz="1050" b="1" i="1" dirty="0" err="1">
                <a:hlinkClick r:id="rId3"/>
              </a:rPr>
              <a:t>Carnaval</a:t>
            </a:r>
            <a:r>
              <a:rPr lang="en-US" sz="1050" dirty="0"/>
              <a:t> is an official Mexican holiday that kicks off a five-day celebration of the libido before the Catholic lent. Beginning the weekend before Lent, </a:t>
            </a:r>
            <a:r>
              <a:rPr lang="en-US" sz="1050" dirty="0" err="1"/>
              <a:t>Carnaval</a:t>
            </a:r>
            <a:r>
              <a:rPr lang="en-US" sz="1050" dirty="0"/>
              <a:t> is celebrated </a:t>
            </a:r>
            <a:r>
              <a:rPr lang="en-US" sz="1050" dirty="0" err="1"/>
              <a:t>exhubrantly</a:t>
            </a:r>
            <a:r>
              <a:rPr lang="en-US" sz="1050" dirty="0"/>
              <a:t> with parades, floats and dancing in the streets. Port towns such as Ensenada, La Paz, </a:t>
            </a:r>
            <a:r>
              <a:rPr lang="en-US" sz="1050" dirty="0" err="1"/>
              <a:t>Mazatlán</a:t>
            </a:r>
            <a:r>
              <a:rPr lang="en-US" sz="1050" dirty="0"/>
              <a:t> and Veracruz are excellent places to watch </a:t>
            </a:r>
            <a:r>
              <a:rPr lang="en-US" sz="1050" dirty="0" err="1"/>
              <a:t>Carnaval</a:t>
            </a:r>
            <a:r>
              <a:rPr lang="en-US" sz="1050" dirty="0"/>
              <a:t> festivities. </a:t>
            </a:r>
            <a:r>
              <a:rPr lang="en-US" sz="1050" i="1" dirty="0"/>
              <a:t>Dates change slightly as follows: 2008: Jan 31 - Feb 5; 2009: Feb 19-24; 2010: Feb 11-16.</a:t>
            </a:r>
            <a:r>
              <a:rPr lang="en-US" sz="1050" dirty="0"/>
              <a:t> </a:t>
            </a:r>
          </a:p>
          <a:p>
            <a:pPr lvl="0">
              <a:buNone/>
            </a:pPr>
            <a:r>
              <a:rPr lang="en-US" sz="1050" b="1" dirty="0"/>
              <a:t>February 5:</a:t>
            </a:r>
            <a:r>
              <a:rPr lang="en-US" sz="1050" dirty="0"/>
              <a:t> </a:t>
            </a:r>
            <a:r>
              <a:rPr lang="en-US" sz="1050" b="1" i="1" dirty="0" err="1"/>
              <a:t>Día</a:t>
            </a:r>
            <a:r>
              <a:rPr lang="en-US" sz="1050" b="1" i="1" dirty="0"/>
              <a:t> de la </a:t>
            </a:r>
            <a:r>
              <a:rPr lang="en-US" sz="1050" b="1" i="1" dirty="0" err="1"/>
              <a:t>Constitución</a:t>
            </a:r>
            <a:r>
              <a:rPr lang="en-US" sz="1050" dirty="0"/>
              <a:t> an official holiday that commemorates Mexico's Constitution. Celebrated Monday, February 2, 2009. </a:t>
            </a:r>
          </a:p>
          <a:p>
            <a:pPr lvl="0">
              <a:buNone/>
            </a:pPr>
            <a:r>
              <a:rPr lang="en-US" sz="1050" b="1" dirty="0"/>
              <a:t>February 24:</a:t>
            </a:r>
            <a:r>
              <a:rPr lang="en-US" sz="1050" dirty="0"/>
              <a:t> </a:t>
            </a:r>
            <a:r>
              <a:rPr lang="en-US" sz="1050" b="1" i="1" dirty="0"/>
              <a:t>Flag Day,</a:t>
            </a:r>
            <a:r>
              <a:rPr lang="en-US" sz="1050" dirty="0"/>
              <a:t> This Mexican national holiday honors the Mexican flag.</a:t>
            </a:r>
          </a:p>
          <a:p>
            <a:pPr>
              <a:buNone/>
            </a:pPr>
            <a:r>
              <a:rPr lang="en-US" sz="1050" b="1" dirty="0"/>
              <a:t> </a:t>
            </a:r>
            <a:endParaRPr lang="en-US" sz="1050" dirty="0"/>
          </a:p>
          <a:p>
            <a:pPr lvl="0">
              <a:buNone/>
            </a:pPr>
            <a:r>
              <a:rPr lang="en-US" sz="1050" b="1" dirty="0"/>
              <a:t>March 18:</a:t>
            </a:r>
            <a:r>
              <a:rPr lang="en-US" sz="1050" dirty="0"/>
              <a:t> </a:t>
            </a:r>
            <a:r>
              <a:rPr lang="en-US" sz="1050" b="1" i="1" dirty="0">
                <a:hlinkClick r:id="rId4"/>
              </a:rPr>
              <a:t>La </a:t>
            </a:r>
            <a:r>
              <a:rPr lang="en-US" sz="1050" b="1" i="1" dirty="0" err="1">
                <a:hlinkClick r:id="rId4"/>
              </a:rPr>
              <a:t>Expropiación</a:t>
            </a:r>
            <a:r>
              <a:rPr lang="en-US" sz="1050" b="1" i="1" dirty="0">
                <a:hlinkClick r:id="rId4"/>
              </a:rPr>
              <a:t> </a:t>
            </a:r>
            <a:r>
              <a:rPr lang="en-US" sz="1050" b="1" i="1" dirty="0" err="1">
                <a:hlinkClick r:id="rId4"/>
              </a:rPr>
              <a:t>Petrolera</a:t>
            </a:r>
            <a:r>
              <a:rPr lang="en-US" sz="1050" dirty="0"/>
              <a:t>, Oil Expropriation of March 18, 1939. Civic holiday. </a:t>
            </a:r>
          </a:p>
          <a:p>
            <a:pPr lvl="0">
              <a:buNone/>
            </a:pPr>
            <a:r>
              <a:rPr lang="en-US" sz="1050" b="1" dirty="0"/>
              <a:t>March 19:</a:t>
            </a:r>
            <a:r>
              <a:rPr lang="en-US" sz="1050" dirty="0"/>
              <a:t> </a:t>
            </a:r>
            <a:r>
              <a:rPr lang="en-US" sz="1050" b="1" i="1" dirty="0"/>
              <a:t>St. Joseph's Day</a:t>
            </a:r>
            <a:r>
              <a:rPr lang="en-US" sz="1050" dirty="0"/>
              <a:t>, </a:t>
            </a:r>
            <a:r>
              <a:rPr lang="en-US" sz="1050" dirty="0" err="1"/>
              <a:t>Día</a:t>
            </a:r>
            <a:r>
              <a:rPr lang="en-US" sz="1050" dirty="0"/>
              <a:t> de San José, a religious holiday best seen in </a:t>
            </a:r>
            <a:r>
              <a:rPr lang="en-US" sz="1050" dirty="0" err="1"/>
              <a:t>Tamulin</a:t>
            </a:r>
            <a:r>
              <a:rPr lang="en-US" sz="1050" dirty="0"/>
              <a:t>, San Luis Potosi. </a:t>
            </a:r>
          </a:p>
          <a:p>
            <a:pPr lvl="0">
              <a:buNone/>
            </a:pPr>
            <a:r>
              <a:rPr lang="en-US" sz="1050" b="1" dirty="0"/>
              <a:t>March 21:</a:t>
            </a:r>
            <a:r>
              <a:rPr lang="en-US" sz="1050" dirty="0"/>
              <a:t> </a:t>
            </a:r>
            <a:r>
              <a:rPr lang="en-US" sz="1050" b="1" i="1" dirty="0">
                <a:hlinkClick r:id="rId5"/>
              </a:rPr>
              <a:t>The Birthday of Benito </a:t>
            </a:r>
            <a:r>
              <a:rPr lang="en-US" sz="1050" b="1" i="1" dirty="0" err="1">
                <a:hlinkClick r:id="rId5"/>
              </a:rPr>
              <a:t>Juárez</a:t>
            </a:r>
            <a:r>
              <a:rPr lang="en-US" sz="1050" dirty="0"/>
              <a:t>, a famous Mexican president and national hero, this is an official Mexican holiday. Celebrated Monday, March 16, 2009.</a:t>
            </a:r>
          </a:p>
          <a:p>
            <a:pPr>
              <a:buNone/>
            </a:pPr>
            <a:r>
              <a:rPr lang="en-US" sz="1050" dirty="0"/>
              <a:t> </a:t>
            </a:r>
          </a:p>
          <a:p>
            <a:pPr lvl="0">
              <a:buNone/>
            </a:pPr>
            <a:r>
              <a:rPr lang="en-US" sz="1050" b="1" dirty="0" err="1"/>
              <a:t>Semana</a:t>
            </a:r>
            <a:r>
              <a:rPr lang="en-US" sz="1050" b="1" dirty="0"/>
              <a:t> Santa:</a:t>
            </a:r>
            <a:r>
              <a:rPr lang="en-US" sz="1050" dirty="0"/>
              <a:t> </a:t>
            </a:r>
            <a:r>
              <a:rPr lang="en-US" sz="1050" b="1" i="1" dirty="0" err="1">
                <a:hlinkClick r:id="rId6"/>
              </a:rPr>
              <a:t>Semana</a:t>
            </a:r>
            <a:r>
              <a:rPr lang="en-US" sz="1050" b="1" i="1" dirty="0">
                <a:hlinkClick r:id="rId6"/>
              </a:rPr>
              <a:t> Santa</a:t>
            </a:r>
            <a:r>
              <a:rPr lang="en-US" sz="1050" dirty="0"/>
              <a:t> is the holy week that ends the 40-day Lent period. This week includes Good Friday and Easter Sunday. It is Mexican custom to break confetti-filled eggs over the heads of friends and family.</a:t>
            </a:r>
          </a:p>
          <a:p>
            <a:pPr>
              <a:buNone/>
            </a:pPr>
            <a:r>
              <a:rPr lang="en-US" sz="1050" dirty="0"/>
              <a:t> </a:t>
            </a:r>
          </a:p>
          <a:p>
            <a:pPr lvl="0">
              <a:buNone/>
            </a:pPr>
            <a:r>
              <a:rPr lang="en-US" sz="1050" b="1" dirty="0"/>
              <a:t>May 1:</a:t>
            </a:r>
            <a:r>
              <a:rPr lang="en-US" sz="1050" dirty="0"/>
              <a:t> </a:t>
            </a:r>
            <a:r>
              <a:rPr lang="en-US" sz="1050" b="1" i="1" dirty="0" err="1"/>
              <a:t>Primero</a:t>
            </a:r>
            <a:r>
              <a:rPr lang="en-US" sz="1050" b="1" i="1" dirty="0"/>
              <a:t> de Mayo</a:t>
            </a:r>
            <a:r>
              <a:rPr lang="en-US" sz="1050" dirty="0"/>
              <a:t> is the Mexican national holiday that is equivalent to the U.S. Labor Day. </a:t>
            </a:r>
          </a:p>
          <a:p>
            <a:pPr lvl="0">
              <a:buNone/>
            </a:pPr>
            <a:r>
              <a:rPr lang="en-US" sz="1050" b="1" dirty="0"/>
              <a:t>May 3:</a:t>
            </a:r>
            <a:r>
              <a:rPr lang="en-US" sz="1050" dirty="0"/>
              <a:t> </a:t>
            </a:r>
            <a:r>
              <a:rPr lang="en-US" sz="1050" b="1" i="1" dirty="0"/>
              <a:t>Holy Cross Day</a:t>
            </a:r>
            <a:r>
              <a:rPr lang="en-US" sz="1050" dirty="0"/>
              <a:t> </a:t>
            </a:r>
            <a:r>
              <a:rPr lang="en-US" sz="1050" dirty="0" err="1"/>
              <a:t>Dэa</a:t>
            </a:r>
            <a:r>
              <a:rPr lang="en-US" sz="1050" dirty="0"/>
              <a:t> de la Santa Cruz, when construction workers decorate and mount crosses on unfinished buildings, followed by fireworks and picnics at the construction site. </a:t>
            </a:r>
          </a:p>
          <a:p>
            <a:pPr lvl="0">
              <a:buNone/>
            </a:pPr>
            <a:r>
              <a:rPr lang="en-US" sz="1050" b="1" dirty="0"/>
              <a:t>May 5:</a:t>
            </a:r>
            <a:r>
              <a:rPr lang="en-US" sz="1050" dirty="0"/>
              <a:t> </a:t>
            </a:r>
            <a:r>
              <a:rPr lang="en-US" sz="1050" b="1" i="1" dirty="0" err="1">
                <a:hlinkClick r:id="rId7"/>
              </a:rPr>
              <a:t>Cinco</a:t>
            </a:r>
            <a:r>
              <a:rPr lang="en-US" sz="1050" b="1" i="1" dirty="0">
                <a:hlinkClick r:id="rId7"/>
              </a:rPr>
              <a:t> de Mayo</a:t>
            </a:r>
            <a:r>
              <a:rPr lang="en-US" sz="1050" dirty="0"/>
              <a:t> is the Mexican national holiday that honors the Mexican victory over the French army at Puebla de los Angeles in 1862. </a:t>
            </a:r>
          </a:p>
          <a:p>
            <a:pPr lvl="0">
              <a:buNone/>
            </a:pPr>
            <a:r>
              <a:rPr lang="en-US" sz="1050" b="1" dirty="0"/>
              <a:t>May 10:</a:t>
            </a:r>
            <a:r>
              <a:rPr lang="en-US" sz="1050" dirty="0"/>
              <a:t> </a:t>
            </a:r>
            <a:r>
              <a:rPr lang="en-US" sz="1050" b="1" i="1" dirty="0"/>
              <a:t>Mother's Day,</a:t>
            </a:r>
            <a:r>
              <a:rPr lang="en-US" sz="1050" dirty="0"/>
              <a:t> Due to the importance of the mother in Mexican culture, Mother's Day is an especially significant holiday.</a:t>
            </a:r>
          </a:p>
          <a:p>
            <a:endParaRPr lang="es-MX" sz="1050" dirty="0"/>
          </a:p>
        </p:txBody>
      </p:sp>
      <p:pic>
        <p:nvPicPr>
          <p:cNvPr id="20482" name="Picture 2"/>
          <p:cNvPicPr>
            <a:picLocks noChangeAspect="1" noChangeArrowheads="1"/>
          </p:cNvPicPr>
          <p:nvPr/>
        </p:nvPicPr>
        <p:blipFill>
          <a:blip r:embed="rId8" cstate="print"/>
          <a:srcRect/>
          <a:stretch>
            <a:fillRect/>
          </a:stretch>
        </p:blipFill>
        <p:spPr bwMode="auto">
          <a:xfrm>
            <a:off x="5638800" y="152400"/>
            <a:ext cx="457200" cy="9048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066800"/>
            <a:ext cx="3200400" cy="762000"/>
          </a:xfrm>
          <a:ln w="57150">
            <a:solidFill>
              <a:schemeClr val="accent5">
                <a:lumMod val="60000"/>
                <a:lumOff val="40000"/>
              </a:schemeClr>
            </a:solidFill>
          </a:ln>
        </p:spPr>
        <p:txBody>
          <a:bodyPr>
            <a:normAutofit/>
          </a:bodyPr>
          <a:lstStyle/>
          <a:p>
            <a:pPr algn="l"/>
            <a:r>
              <a:rPr lang="es-MX" sz="2000" dirty="0" err="1" smtClean="0">
                <a:latin typeface="Comic Sans MS" pitchFamily="66" charset="0"/>
              </a:rPr>
              <a:t>Mexican</a:t>
            </a:r>
            <a:r>
              <a:rPr lang="es-MX" sz="2000" dirty="0" smtClean="0">
                <a:latin typeface="Comic Sans MS" pitchFamily="66" charset="0"/>
              </a:rPr>
              <a:t> </a:t>
            </a:r>
            <a:r>
              <a:rPr lang="es-MX" sz="2000" dirty="0" err="1" smtClean="0">
                <a:latin typeface="Comic Sans MS" pitchFamily="66" charset="0"/>
              </a:rPr>
              <a:t>Holidays-cont</a:t>
            </a:r>
            <a:r>
              <a:rPr lang="es-MX" dirty="0" smtClean="0">
                <a:latin typeface="Comic Sans MS" pitchFamily="66" charset="0"/>
              </a:rPr>
              <a:t>.</a:t>
            </a:r>
            <a:endParaRPr lang="es-MX" dirty="0">
              <a:latin typeface="Comic Sans MS" pitchFamily="66" charset="0"/>
            </a:endParaRPr>
          </a:p>
        </p:txBody>
      </p:sp>
      <p:sp>
        <p:nvSpPr>
          <p:cNvPr id="3" name="Content Placeholder 2"/>
          <p:cNvSpPr>
            <a:spLocks noGrp="1"/>
          </p:cNvSpPr>
          <p:nvPr>
            <p:ph idx="1"/>
          </p:nvPr>
        </p:nvSpPr>
        <p:spPr>
          <a:xfrm>
            <a:off x="457200" y="1981200"/>
            <a:ext cx="8229600" cy="4525963"/>
          </a:xfrm>
          <a:ln w="57150">
            <a:solidFill>
              <a:srgbClr val="00B050"/>
            </a:solidFill>
          </a:ln>
        </p:spPr>
        <p:txBody>
          <a:bodyPr>
            <a:normAutofit fontScale="25000" lnSpcReduction="20000"/>
          </a:bodyPr>
          <a:lstStyle/>
          <a:p>
            <a:pPr>
              <a:buNone/>
            </a:pPr>
            <a:r>
              <a:rPr lang="en-US" sz="4400" dirty="0"/>
              <a:t> </a:t>
            </a:r>
          </a:p>
          <a:p>
            <a:pPr lvl="0">
              <a:buNone/>
            </a:pPr>
            <a:r>
              <a:rPr lang="en-US" sz="4400" b="1" dirty="0"/>
              <a:t>June 1:</a:t>
            </a:r>
            <a:r>
              <a:rPr lang="en-US" sz="4400" dirty="0"/>
              <a:t> </a:t>
            </a:r>
            <a:r>
              <a:rPr lang="en-US" sz="4400" b="1" i="1" dirty="0"/>
              <a:t>Navy Day</a:t>
            </a:r>
            <a:r>
              <a:rPr lang="en-US" sz="4400" dirty="0"/>
              <a:t> is an official Mexican holiday. </a:t>
            </a:r>
          </a:p>
          <a:p>
            <a:pPr lvl="0">
              <a:buNone/>
            </a:pPr>
            <a:r>
              <a:rPr lang="en-US" sz="4400" b="1" dirty="0"/>
              <a:t>June 24:</a:t>
            </a:r>
            <a:r>
              <a:rPr lang="en-US" sz="4400" dirty="0"/>
              <a:t> </a:t>
            </a:r>
            <a:r>
              <a:rPr lang="en-US" sz="4400" b="1" i="1" dirty="0"/>
              <a:t>Saint John the Baptist Day</a:t>
            </a:r>
            <a:r>
              <a:rPr lang="en-US" sz="4400" dirty="0"/>
              <a:t> is celebrated with religious festivities, fairs, and popular jokes connected to getting dunked in water. </a:t>
            </a:r>
          </a:p>
          <a:p>
            <a:pPr lvl="0">
              <a:buNone/>
            </a:pPr>
            <a:r>
              <a:rPr lang="en-US" sz="4400" b="1" dirty="0"/>
              <a:t>June 29:</a:t>
            </a:r>
            <a:r>
              <a:rPr lang="en-US" sz="4400" dirty="0"/>
              <a:t> </a:t>
            </a:r>
            <a:r>
              <a:rPr lang="en-US" sz="4400" b="1" i="1" dirty="0"/>
              <a:t>Fiesta of Saint Peter and Saint Paul</a:t>
            </a:r>
            <a:r>
              <a:rPr lang="en-US" sz="4400" dirty="0"/>
              <a:t> notable celebrations in </a:t>
            </a:r>
            <a:r>
              <a:rPr lang="en-US" sz="4400" dirty="0" err="1"/>
              <a:t>Mexcaltitсn</a:t>
            </a:r>
            <a:r>
              <a:rPr lang="en-US" sz="4400" dirty="0"/>
              <a:t>, Nayarit and </a:t>
            </a:r>
            <a:r>
              <a:rPr lang="en-US" sz="4400" dirty="0" err="1"/>
              <a:t>Zaachila</a:t>
            </a:r>
            <a:r>
              <a:rPr lang="en-US" sz="4400" dirty="0"/>
              <a:t>, Oaxaca.</a:t>
            </a:r>
            <a:r>
              <a:rPr lang="en-US" sz="4400" b="1" dirty="0"/>
              <a:t> September 1:</a:t>
            </a:r>
            <a:r>
              <a:rPr lang="en-US" sz="4400" dirty="0"/>
              <a:t> </a:t>
            </a:r>
            <a:r>
              <a:rPr lang="en-US" sz="4400" b="1" i="1" dirty="0"/>
              <a:t>Annual State of the Union,</a:t>
            </a:r>
            <a:r>
              <a:rPr lang="en-US" sz="4400" dirty="0"/>
              <a:t> Though this date is an approximation, the President delivers the address in the autumn. </a:t>
            </a:r>
          </a:p>
          <a:p>
            <a:pPr lvl="0">
              <a:buNone/>
            </a:pPr>
            <a:r>
              <a:rPr lang="en-US" sz="4400" b="1" dirty="0"/>
              <a:t>September 13:</a:t>
            </a:r>
            <a:r>
              <a:rPr lang="en-US" sz="4400" dirty="0"/>
              <a:t> </a:t>
            </a:r>
            <a:r>
              <a:rPr lang="en-US" sz="4400" b="1" i="1" dirty="0">
                <a:hlinkClick r:id="rId2"/>
              </a:rPr>
              <a:t>Los </a:t>
            </a:r>
            <a:r>
              <a:rPr lang="en-US" sz="4400" b="1" i="1" dirty="0" err="1">
                <a:hlinkClick r:id="rId2"/>
              </a:rPr>
              <a:t>Niños</a:t>
            </a:r>
            <a:r>
              <a:rPr lang="en-US" sz="4400" b="1" i="1" dirty="0">
                <a:hlinkClick r:id="rId2"/>
              </a:rPr>
              <a:t> </a:t>
            </a:r>
            <a:r>
              <a:rPr lang="en-US" sz="4400" b="1" i="1" dirty="0" err="1">
                <a:hlinkClick r:id="rId2"/>
              </a:rPr>
              <a:t>Héroes</a:t>
            </a:r>
            <a:r>
              <a:rPr lang="en-US" sz="4400" dirty="0"/>
              <a:t>, </a:t>
            </a:r>
            <a:r>
              <a:rPr lang="en-US" sz="4400" dirty="0" err="1"/>
              <a:t>Heros</a:t>
            </a:r>
            <a:r>
              <a:rPr lang="en-US" sz="4400" dirty="0"/>
              <a:t> of the Mexican-American War 1847. The President of Mexico commemorates their sacrifice at a wreath-laying ceremony at the monument to Los </a:t>
            </a:r>
            <a:r>
              <a:rPr lang="en-US" sz="4400" dirty="0" err="1"/>
              <a:t>Niños</a:t>
            </a:r>
            <a:r>
              <a:rPr lang="en-US" sz="4400" dirty="0"/>
              <a:t> </a:t>
            </a:r>
            <a:r>
              <a:rPr lang="en-US" sz="4400" dirty="0" err="1"/>
              <a:t>Héroes</a:t>
            </a:r>
            <a:r>
              <a:rPr lang="en-US" sz="4400" dirty="0"/>
              <a:t> in Chapultepec Park. </a:t>
            </a:r>
          </a:p>
          <a:p>
            <a:pPr lvl="0">
              <a:buNone/>
            </a:pPr>
            <a:r>
              <a:rPr lang="en-US" sz="4400" b="1" dirty="0"/>
              <a:t>September 16:</a:t>
            </a:r>
            <a:r>
              <a:rPr lang="en-US" sz="4400" dirty="0"/>
              <a:t> </a:t>
            </a:r>
            <a:r>
              <a:rPr lang="en-US" sz="4400" b="1" i="1" dirty="0">
                <a:hlinkClick r:id="rId3"/>
              </a:rPr>
              <a:t>Mexican Independence Day</a:t>
            </a:r>
            <a:r>
              <a:rPr lang="en-US" sz="4400" dirty="0"/>
              <a:t> celebrates the day that Miguel Hidalgo delivered</a:t>
            </a:r>
            <a:r>
              <a:rPr lang="en-US" sz="4400" i="1" dirty="0"/>
              <a:t> El </a:t>
            </a:r>
            <a:r>
              <a:rPr lang="en-US" sz="4400" i="1" dirty="0" err="1"/>
              <a:t>Grito</a:t>
            </a:r>
            <a:r>
              <a:rPr lang="en-US" sz="4400" i="1" dirty="0"/>
              <a:t> de Dolores</a:t>
            </a:r>
            <a:r>
              <a:rPr lang="en-US" sz="4400" dirty="0"/>
              <a:t>, and announced the Mexican revolt against Spanish rule.</a:t>
            </a:r>
          </a:p>
          <a:p>
            <a:pPr>
              <a:buNone/>
            </a:pPr>
            <a:r>
              <a:rPr lang="en-US" sz="4400" dirty="0"/>
              <a:t> </a:t>
            </a:r>
          </a:p>
          <a:p>
            <a:pPr lvl="0">
              <a:buNone/>
            </a:pPr>
            <a:r>
              <a:rPr lang="en-US" sz="4400" b="1" dirty="0"/>
              <a:t>October 12:</a:t>
            </a:r>
            <a:r>
              <a:rPr lang="en-US" sz="4400" dirty="0"/>
              <a:t> </a:t>
            </a:r>
            <a:r>
              <a:rPr lang="en-US" sz="4400" b="1" i="1" dirty="0" err="1"/>
              <a:t>Día</a:t>
            </a:r>
            <a:r>
              <a:rPr lang="en-US" sz="4400" b="1" i="1" dirty="0"/>
              <a:t> de la </a:t>
            </a:r>
            <a:r>
              <a:rPr lang="en-US" sz="4400" b="1" i="1" dirty="0" err="1"/>
              <a:t>Raza</a:t>
            </a:r>
            <a:r>
              <a:rPr lang="en-US" sz="4400" b="1" i="1" dirty="0"/>
              <a:t>,</a:t>
            </a:r>
            <a:r>
              <a:rPr lang="en-US" sz="4400" dirty="0"/>
              <a:t> This day celebrates Columbus' arrival to the Americas, and the historical origins of the Mexican race.</a:t>
            </a:r>
          </a:p>
          <a:p>
            <a:pPr>
              <a:buNone/>
            </a:pPr>
            <a:r>
              <a:rPr lang="en-US" sz="4400" dirty="0"/>
              <a:t> </a:t>
            </a:r>
          </a:p>
          <a:p>
            <a:pPr lvl="0">
              <a:buNone/>
            </a:pPr>
            <a:r>
              <a:rPr lang="en-US" sz="4400" b="1" dirty="0"/>
              <a:t>November 1&amp;2:</a:t>
            </a:r>
            <a:r>
              <a:rPr lang="en-US" sz="4400" dirty="0"/>
              <a:t> </a:t>
            </a:r>
            <a:r>
              <a:rPr lang="en-US" sz="4400" b="1" i="1" dirty="0" err="1">
                <a:hlinkClick r:id="rId4"/>
              </a:rPr>
              <a:t>Día</a:t>
            </a:r>
            <a:r>
              <a:rPr lang="en-US" sz="4400" b="1" i="1" dirty="0">
                <a:hlinkClick r:id="rId4"/>
              </a:rPr>
              <a:t> de los </a:t>
            </a:r>
            <a:r>
              <a:rPr lang="en-US" sz="4400" b="1" i="1" dirty="0" err="1">
                <a:hlinkClick r:id="rId4"/>
              </a:rPr>
              <a:t>Muertos</a:t>
            </a:r>
            <a:r>
              <a:rPr lang="en-US" sz="4400" dirty="0"/>
              <a:t> is an important Mexican holiday that merges Pre-Columbian beliefs and modern </a:t>
            </a:r>
            <a:r>
              <a:rPr lang="en-US" sz="4400" dirty="0" err="1"/>
              <a:t>Catholocism</a:t>
            </a:r>
            <a:r>
              <a:rPr lang="en-US" sz="4400" dirty="0"/>
              <a:t>. Europe's All Saints' Day and the Aztec worship of the dead contribute to these two days that honor Mexico's dead. </a:t>
            </a:r>
          </a:p>
          <a:p>
            <a:pPr lvl="0">
              <a:buNone/>
            </a:pPr>
            <a:r>
              <a:rPr lang="en-US" sz="4400" b="1" dirty="0"/>
              <a:t>November 20:</a:t>
            </a:r>
            <a:r>
              <a:rPr lang="en-US" sz="4400" dirty="0"/>
              <a:t> </a:t>
            </a:r>
            <a:r>
              <a:rPr lang="en-US" sz="4400" b="1" i="1" dirty="0">
                <a:hlinkClick r:id="rId5"/>
              </a:rPr>
              <a:t>Mexican Revolution </a:t>
            </a:r>
            <a:r>
              <a:rPr lang="en-US" sz="4400" b="1" i="1" dirty="0" err="1">
                <a:hlinkClick r:id="rId5"/>
              </a:rPr>
              <a:t>Day,</a:t>
            </a:r>
            <a:r>
              <a:rPr lang="en-US" sz="4400" dirty="0" err="1"/>
              <a:t>This</a:t>
            </a:r>
            <a:r>
              <a:rPr lang="en-US" sz="4400" dirty="0"/>
              <a:t> official Mexican holiday commemorates the Mexican Revolution of 1910. Celebrated Monday, November 16, 2009.</a:t>
            </a:r>
          </a:p>
          <a:p>
            <a:pPr lvl="0">
              <a:buNone/>
            </a:pPr>
            <a:r>
              <a:rPr lang="en-US" sz="4400" b="1" dirty="0"/>
              <a:t>December 12:</a:t>
            </a:r>
            <a:r>
              <a:rPr lang="en-US" sz="4400" dirty="0"/>
              <a:t> </a:t>
            </a:r>
            <a:r>
              <a:rPr lang="en-US" sz="4400" b="1" i="1" dirty="0" err="1">
                <a:hlinkClick r:id="rId6"/>
              </a:rPr>
              <a:t>Día</a:t>
            </a:r>
            <a:r>
              <a:rPr lang="en-US" sz="4400" b="1" i="1" dirty="0">
                <a:hlinkClick r:id="rId6"/>
              </a:rPr>
              <a:t> de </a:t>
            </a:r>
            <a:r>
              <a:rPr lang="en-US" sz="4400" b="1" i="1" dirty="0" err="1">
                <a:hlinkClick r:id="rId6"/>
              </a:rPr>
              <a:t>Nuestra</a:t>
            </a:r>
            <a:r>
              <a:rPr lang="en-US" sz="4400" b="1" i="1" dirty="0">
                <a:hlinkClick r:id="rId6"/>
              </a:rPr>
              <a:t> </a:t>
            </a:r>
            <a:r>
              <a:rPr lang="en-US" sz="4400" b="1" i="1" dirty="0" err="1">
                <a:hlinkClick r:id="rId6"/>
              </a:rPr>
              <a:t>Señora</a:t>
            </a:r>
            <a:r>
              <a:rPr lang="en-US" sz="4400" b="1" i="1" dirty="0">
                <a:hlinkClick r:id="rId6"/>
              </a:rPr>
              <a:t> de Guadalupe</a:t>
            </a:r>
            <a:r>
              <a:rPr lang="en-US" sz="4400" dirty="0"/>
              <a:t>, or the day of the Virgin of Guadalupe is celebrated with a feast honoring Mexico's patron saint. </a:t>
            </a:r>
          </a:p>
          <a:p>
            <a:pPr lvl="0">
              <a:buNone/>
            </a:pPr>
            <a:r>
              <a:rPr lang="en-US" sz="4400" b="1" dirty="0"/>
              <a:t>December 16:</a:t>
            </a:r>
            <a:r>
              <a:rPr lang="en-US" sz="4400" dirty="0"/>
              <a:t> </a:t>
            </a:r>
            <a:r>
              <a:rPr lang="en-US" sz="4400" b="1" i="1" dirty="0">
                <a:hlinkClick r:id="rId7"/>
              </a:rPr>
              <a:t>Las Posadas</a:t>
            </a:r>
            <a:r>
              <a:rPr lang="en-US" sz="4400" dirty="0"/>
              <a:t> celebrates </a:t>
            </a:r>
            <a:r>
              <a:rPr lang="en-US" sz="4400" i="1" dirty="0"/>
              <a:t>Joseph and Mary's search for shelter in Bethlehem</a:t>
            </a:r>
            <a:r>
              <a:rPr lang="en-US" sz="4400" dirty="0"/>
              <a:t> with candlelight processions that end at various nativity scenes. Las Posadas continues through January 6. </a:t>
            </a:r>
          </a:p>
          <a:p>
            <a:pPr lvl="0">
              <a:buNone/>
            </a:pPr>
            <a:r>
              <a:rPr lang="en-US" sz="4400" b="1" dirty="0"/>
              <a:t>December 25:</a:t>
            </a:r>
            <a:r>
              <a:rPr lang="en-US" sz="4400" dirty="0"/>
              <a:t> </a:t>
            </a:r>
            <a:r>
              <a:rPr lang="en-US" sz="4400" b="1" i="1" dirty="0" err="1">
                <a:hlinkClick r:id="rId7"/>
              </a:rPr>
              <a:t>Navidad</a:t>
            </a:r>
            <a:r>
              <a:rPr lang="en-US" sz="4400" b="1" i="1" dirty="0">
                <a:hlinkClick r:id="rId7"/>
              </a:rPr>
              <a:t>,</a:t>
            </a:r>
            <a:r>
              <a:rPr lang="en-US" sz="4400" dirty="0"/>
              <a:t> Mexico celebrates the Christmas holiday.</a:t>
            </a:r>
          </a:p>
          <a:p>
            <a:pPr>
              <a:buNone/>
            </a:pPr>
            <a:r>
              <a:rPr lang="en-US" sz="4400" dirty="0"/>
              <a:t> </a:t>
            </a:r>
          </a:p>
          <a:p>
            <a:pPr>
              <a:buNone/>
            </a:pPr>
            <a:r>
              <a:rPr lang="en-US" sz="4400" dirty="0"/>
              <a:t> </a:t>
            </a:r>
          </a:p>
          <a:p>
            <a:pPr lvl="0">
              <a:buNone/>
            </a:pPr>
            <a:r>
              <a:rPr lang="en-US" sz="4400" dirty="0"/>
              <a:t>FROM: http://www.mexonline.com/holiday.htm</a:t>
            </a:r>
          </a:p>
          <a:p>
            <a:endParaRPr lang="es-MX" sz="3700" dirty="0"/>
          </a:p>
        </p:txBody>
      </p:sp>
      <p:pic>
        <p:nvPicPr>
          <p:cNvPr id="4099" name="Picture 3"/>
          <p:cNvPicPr>
            <a:picLocks noChangeAspect="1" noChangeArrowheads="1"/>
          </p:cNvPicPr>
          <p:nvPr/>
        </p:nvPicPr>
        <p:blipFill>
          <a:blip r:embed="rId8" cstate="print"/>
          <a:srcRect/>
          <a:stretch>
            <a:fillRect/>
          </a:stretch>
        </p:blipFill>
        <p:spPr bwMode="auto">
          <a:xfrm>
            <a:off x="1828800" y="304800"/>
            <a:ext cx="2133600" cy="1581150"/>
          </a:xfrm>
          <a:prstGeom prst="rect">
            <a:avLst/>
          </a:prstGeom>
          <a:noFill/>
          <a:ln w="57150">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1524000"/>
            <a:ext cx="4038600" cy="4953000"/>
          </a:xfrm>
          <a:ln w="57150">
            <a:solidFill>
              <a:schemeClr val="accent5">
                <a:lumMod val="75000"/>
              </a:schemeClr>
            </a:solidFill>
          </a:ln>
        </p:spPr>
        <p:txBody>
          <a:bodyPr>
            <a:normAutofit fontScale="55000" lnSpcReduction="20000"/>
          </a:bodyPr>
          <a:lstStyle/>
          <a:p>
            <a:pPr>
              <a:buNone/>
            </a:pPr>
            <a:endParaRPr lang="en-US" sz="2900" dirty="0" smtClean="0">
              <a:latin typeface="Comic Sans MS" pitchFamily="66" charset="0"/>
            </a:endParaRPr>
          </a:p>
          <a:p>
            <a:pPr>
              <a:buNone/>
            </a:pPr>
            <a:r>
              <a:rPr lang="en-US" sz="2900" dirty="0" smtClean="0">
                <a:latin typeface="Comic Sans MS" pitchFamily="66" charset="0"/>
              </a:rPr>
              <a:t>1</a:t>
            </a:r>
            <a:r>
              <a:rPr lang="en-US" sz="2900" dirty="0">
                <a:latin typeface="Comic Sans MS" pitchFamily="66" charset="0"/>
              </a:rPr>
              <a:t>)  </a:t>
            </a:r>
            <a:r>
              <a:rPr lang="en-US" sz="2900" b="1" dirty="0">
                <a:latin typeface="Comic Sans MS" pitchFamily="66" charset="0"/>
              </a:rPr>
              <a:t>Talavera</a:t>
            </a:r>
            <a:r>
              <a:rPr lang="en-US" sz="2900" dirty="0">
                <a:latin typeface="Comic Sans MS" pitchFamily="66" charset="0"/>
              </a:rPr>
              <a:t>- </a:t>
            </a:r>
          </a:p>
          <a:p>
            <a:pPr>
              <a:buNone/>
            </a:pPr>
            <a:r>
              <a:rPr lang="en-US" sz="2900" dirty="0">
                <a:latin typeface="Comic Sans MS" pitchFamily="66" charset="0"/>
              </a:rPr>
              <a:t>Where is it made?</a:t>
            </a:r>
          </a:p>
          <a:p>
            <a:pPr>
              <a:buNone/>
            </a:pPr>
            <a:r>
              <a:rPr lang="en-US" sz="2900" dirty="0">
                <a:latin typeface="Comic Sans MS" pitchFamily="66" charset="0"/>
              </a:rPr>
              <a:t>What is special about it?  </a:t>
            </a:r>
          </a:p>
          <a:p>
            <a:pPr>
              <a:buNone/>
            </a:pPr>
            <a:r>
              <a:rPr lang="en-US" sz="2900" dirty="0">
                <a:latin typeface="Comic Sans MS" pitchFamily="66" charset="0"/>
              </a:rPr>
              <a:t>How do I know if it is authentic?</a:t>
            </a:r>
          </a:p>
          <a:p>
            <a:pPr>
              <a:buNone/>
            </a:pPr>
            <a:r>
              <a:rPr lang="en-US" sz="2900" dirty="0">
                <a:latin typeface="Comic Sans MS" pitchFamily="66" charset="0"/>
              </a:rPr>
              <a:t>What were the original colors</a:t>
            </a:r>
            <a:r>
              <a:rPr lang="en-US" sz="2900" dirty="0" smtClean="0">
                <a:latin typeface="Comic Sans MS" pitchFamily="66" charset="0"/>
              </a:rPr>
              <a:t>?</a:t>
            </a:r>
          </a:p>
          <a:p>
            <a:pPr>
              <a:buNone/>
            </a:pPr>
            <a:endParaRPr lang="en-US" sz="2900" dirty="0">
              <a:latin typeface="Comic Sans MS" pitchFamily="66" charset="0"/>
            </a:endParaRPr>
          </a:p>
          <a:p>
            <a:pPr>
              <a:buNone/>
            </a:pPr>
            <a:r>
              <a:rPr lang="en-US" sz="2900" dirty="0">
                <a:latin typeface="Comic Sans MS" pitchFamily="66" charset="0"/>
              </a:rPr>
              <a:t>2) </a:t>
            </a:r>
            <a:r>
              <a:rPr lang="en-US" sz="2900" b="1" dirty="0">
                <a:latin typeface="Comic Sans MS" pitchFamily="66" charset="0"/>
              </a:rPr>
              <a:t>Black Pottery</a:t>
            </a:r>
            <a:endParaRPr lang="en-US" sz="2900" dirty="0">
              <a:latin typeface="Comic Sans MS" pitchFamily="66" charset="0"/>
            </a:endParaRPr>
          </a:p>
          <a:p>
            <a:pPr>
              <a:buNone/>
            </a:pPr>
            <a:r>
              <a:rPr lang="en-US" sz="2900" dirty="0">
                <a:latin typeface="Comic Sans MS" pitchFamily="66" charset="0"/>
              </a:rPr>
              <a:t>Where is it made?</a:t>
            </a:r>
          </a:p>
          <a:p>
            <a:pPr>
              <a:buNone/>
            </a:pPr>
            <a:r>
              <a:rPr lang="en-US" sz="2900" dirty="0">
                <a:latin typeface="Comic Sans MS" pitchFamily="66" charset="0"/>
              </a:rPr>
              <a:t>What is the </a:t>
            </a:r>
            <a:r>
              <a:rPr lang="en-US" sz="2900" dirty="0" smtClean="0">
                <a:latin typeface="Comic Sans MS" pitchFamily="66" charset="0"/>
              </a:rPr>
              <a:t>legend </a:t>
            </a:r>
            <a:r>
              <a:rPr lang="en-US" sz="2900" dirty="0">
                <a:latin typeface="Comic Sans MS" pitchFamily="66" charset="0"/>
              </a:rPr>
              <a:t>associated with it</a:t>
            </a:r>
            <a:r>
              <a:rPr lang="en-US" sz="2900" dirty="0" smtClean="0">
                <a:latin typeface="Comic Sans MS" pitchFamily="66" charset="0"/>
              </a:rPr>
              <a:t>?</a:t>
            </a:r>
          </a:p>
          <a:p>
            <a:pPr>
              <a:buNone/>
            </a:pPr>
            <a:endParaRPr lang="en-US" sz="2900" dirty="0">
              <a:latin typeface="Comic Sans MS" pitchFamily="66" charset="0"/>
            </a:endParaRPr>
          </a:p>
          <a:p>
            <a:pPr>
              <a:buNone/>
            </a:pPr>
            <a:r>
              <a:rPr lang="en-US" sz="2900" dirty="0">
                <a:latin typeface="Comic Sans MS" pitchFamily="66" charset="0"/>
              </a:rPr>
              <a:t>3</a:t>
            </a:r>
            <a:r>
              <a:rPr lang="en-US" sz="2900" b="1" dirty="0">
                <a:latin typeface="Comic Sans MS" pitchFamily="66" charset="0"/>
              </a:rPr>
              <a:t>) Silver</a:t>
            </a:r>
            <a:r>
              <a:rPr lang="en-US" sz="2900" dirty="0">
                <a:latin typeface="Comic Sans MS" pitchFamily="66" charset="0"/>
              </a:rPr>
              <a:t>- </a:t>
            </a:r>
          </a:p>
          <a:p>
            <a:pPr>
              <a:buNone/>
            </a:pPr>
            <a:r>
              <a:rPr lang="en-US" sz="2900" dirty="0">
                <a:latin typeface="Comic Sans MS" pitchFamily="66" charset="0"/>
              </a:rPr>
              <a:t>Where are the most famous mines?</a:t>
            </a:r>
          </a:p>
          <a:p>
            <a:pPr>
              <a:buNone/>
            </a:pPr>
            <a:r>
              <a:rPr lang="en-US" sz="2900" dirty="0">
                <a:latin typeface="Comic Sans MS" pitchFamily="66" charset="0"/>
              </a:rPr>
              <a:t>Peru is the top producer of silver, but Mexico is very close behind</a:t>
            </a:r>
            <a:r>
              <a:rPr lang="en-US" sz="2900" dirty="0" smtClean="0">
                <a:latin typeface="Comic Sans MS" pitchFamily="66" charset="0"/>
              </a:rPr>
              <a:t>!</a:t>
            </a:r>
          </a:p>
          <a:p>
            <a:pPr>
              <a:buNone/>
            </a:pPr>
            <a:endParaRPr lang="en-US" sz="2900" dirty="0">
              <a:latin typeface="Comic Sans MS" pitchFamily="66" charset="0"/>
            </a:endParaRPr>
          </a:p>
          <a:p>
            <a:pPr>
              <a:buNone/>
            </a:pPr>
            <a:r>
              <a:rPr lang="en-US" sz="2900" dirty="0">
                <a:latin typeface="Comic Sans MS" pitchFamily="66" charset="0"/>
              </a:rPr>
              <a:t>4) </a:t>
            </a:r>
            <a:r>
              <a:rPr lang="en-US" sz="2900" b="1" dirty="0">
                <a:latin typeface="Comic Sans MS" pitchFamily="66" charset="0"/>
              </a:rPr>
              <a:t>Mexican </a:t>
            </a:r>
            <a:r>
              <a:rPr lang="en-US" sz="2900" b="1" dirty="0" smtClean="0">
                <a:latin typeface="Comic Sans MS" pitchFamily="66" charset="0"/>
              </a:rPr>
              <a:t>Fire Opal</a:t>
            </a:r>
            <a:endParaRPr lang="en-US" sz="2900" dirty="0">
              <a:latin typeface="Comic Sans MS" pitchFamily="66" charset="0"/>
            </a:endParaRPr>
          </a:p>
          <a:p>
            <a:pPr>
              <a:buNone/>
            </a:pPr>
            <a:r>
              <a:rPr lang="en-US" sz="2900" dirty="0">
                <a:latin typeface="Comic Sans MS" pitchFamily="66" charset="0"/>
              </a:rPr>
              <a:t>What makes it distinct from other types of opals?</a:t>
            </a:r>
          </a:p>
          <a:p>
            <a:pPr>
              <a:buNone/>
            </a:pPr>
            <a:r>
              <a:rPr lang="en-US" sz="2900" dirty="0">
                <a:latin typeface="Comic Sans MS" pitchFamily="66" charset="0"/>
              </a:rPr>
              <a:t>Where is it mined?</a:t>
            </a:r>
          </a:p>
          <a:p>
            <a:endParaRPr lang="es-MX" dirty="0"/>
          </a:p>
        </p:txBody>
      </p:sp>
      <p:sp>
        <p:nvSpPr>
          <p:cNvPr id="6" name="Content Placeholder 5"/>
          <p:cNvSpPr>
            <a:spLocks noGrp="1"/>
          </p:cNvSpPr>
          <p:nvPr>
            <p:ph sz="half" idx="2"/>
          </p:nvPr>
        </p:nvSpPr>
        <p:spPr>
          <a:xfrm>
            <a:off x="4724400" y="2286000"/>
            <a:ext cx="4038600" cy="4114800"/>
          </a:xfrm>
          <a:ln w="57150">
            <a:solidFill>
              <a:schemeClr val="accent4">
                <a:lumMod val="75000"/>
              </a:schemeClr>
            </a:solidFill>
          </a:ln>
        </p:spPr>
        <p:txBody>
          <a:bodyPr>
            <a:normAutofit fontScale="55000" lnSpcReduction="20000"/>
          </a:bodyPr>
          <a:lstStyle/>
          <a:p>
            <a:pPr>
              <a:buNone/>
            </a:pPr>
            <a:endParaRPr lang="en-US" sz="2900" dirty="0" smtClean="0">
              <a:latin typeface="Comic Sans MS" pitchFamily="66" charset="0"/>
            </a:endParaRPr>
          </a:p>
          <a:p>
            <a:pPr>
              <a:buNone/>
            </a:pPr>
            <a:r>
              <a:rPr lang="en-US" sz="2900" dirty="0" smtClean="0">
                <a:latin typeface="Comic Sans MS" pitchFamily="66" charset="0"/>
              </a:rPr>
              <a:t>5</a:t>
            </a:r>
            <a:r>
              <a:rPr lang="en-US" sz="2900" dirty="0">
                <a:latin typeface="Comic Sans MS" pitchFamily="66" charset="0"/>
              </a:rPr>
              <a:t>)</a:t>
            </a:r>
            <a:r>
              <a:rPr lang="en-US" sz="2900" b="1" dirty="0">
                <a:latin typeface="Comic Sans MS" pitchFamily="66" charset="0"/>
              </a:rPr>
              <a:t> Leatherwork</a:t>
            </a:r>
            <a:r>
              <a:rPr lang="en-US" sz="2900" dirty="0">
                <a:latin typeface="Comic Sans MS" pitchFamily="66" charset="0"/>
              </a:rPr>
              <a:t>-</a:t>
            </a:r>
          </a:p>
          <a:p>
            <a:pPr>
              <a:buNone/>
            </a:pPr>
            <a:r>
              <a:rPr lang="en-US" sz="2900" dirty="0">
                <a:latin typeface="Comic Sans MS" pitchFamily="66" charset="0"/>
              </a:rPr>
              <a:t> What areas are famous for this</a:t>
            </a:r>
            <a:r>
              <a:rPr lang="en-US" sz="2900" dirty="0" smtClean="0">
                <a:latin typeface="Comic Sans MS" pitchFamily="66" charset="0"/>
              </a:rPr>
              <a:t>?</a:t>
            </a:r>
          </a:p>
          <a:p>
            <a:pPr>
              <a:buNone/>
            </a:pPr>
            <a:endParaRPr lang="en-US" sz="2900" dirty="0">
              <a:latin typeface="Comic Sans MS" pitchFamily="66" charset="0"/>
            </a:endParaRPr>
          </a:p>
          <a:p>
            <a:pPr>
              <a:buNone/>
            </a:pPr>
            <a:r>
              <a:rPr lang="en-US" sz="2900" dirty="0">
                <a:latin typeface="Comic Sans MS" pitchFamily="66" charset="0"/>
              </a:rPr>
              <a:t>6) </a:t>
            </a:r>
            <a:r>
              <a:rPr lang="en-US" sz="2900" b="1" dirty="0">
                <a:latin typeface="Comic Sans MS" pitchFamily="66" charset="0"/>
              </a:rPr>
              <a:t>Weavings</a:t>
            </a:r>
            <a:r>
              <a:rPr lang="en-US" sz="2900" dirty="0">
                <a:latin typeface="Comic Sans MS" pitchFamily="66" charset="0"/>
              </a:rPr>
              <a:t>- </a:t>
            </a:r>
          </a:p>
          <a:p>
            <a:pPr>
              <a:buNone/>
            </a:pPr>
            <a:r>
              <a:rPr lang="en-US" sz="2900" dirty="0">
                <a:latin typeface="Comic Sans MS" pitchFamily="66" charset="0"/>
              </a:rPr>
              <a:t>What materials are used?  </a:t>
            </a:r>
          </a:p>
          <a:p>
            <a:pPr>
              <a:buNone/>
            </a:pPr>
            <a:r>
              <a:rPr lang="en-US" sz="2900" dirty="0">
                <a:latin typeface="Comic Sans MS" pitchFamily="66" charset="0"/>
              </a:rPr>
              <a:t>What areas are famous for this</a:t>
            </a:r>
            <a:r>
              <a:rPr lang="en-US" sz="2900" dirty="0" smtClean="0">
                <a:latin typeface="Comic Sans MS" pitchFamily="66" charset="0"/>
              </a:rPr>
              <a:t>?</a:t>
            </a:r>
          </a:p>
          <a:p>
            <a:pPr>
              <a:buNone/>
            </a:pPr>
            <a:endParaRPr lang="en-US" sz="2900" dirty="0">
              <a:latin typeface="Comic Sans MS" pitchFamily="66" charset="0"/>
            </a:endParaRPr>
          </a:p>
          <a:p>
            <a:pPr>
              <a:buNone/>
            </a:pPr>
            <a:r>
              <a:rPr lang="en-US" sz="2900" dirty="0">
                <a:latin typeface="Comic Sans MS" pitchFamily="66" charset="0"/>
              </a:rPr>
              <a:t>7) </a:t>
            </a:r>
            <a:r>
              <a:rPr lang="en-US" sz="2900" b="1" dirty="0" err="1">
                <a:latin typeface="Comic Sans MS" pitchFamily="66" charset="0"/>
              </a:rPr>
              <a:t>Huichol</a:t>
            </a:r>
            <a:r>
              <a:rPr lang="en-US" sz="2900" b="1" dirty="0">
                <a:latin typeface="Comic Sans MS" pitchFamily="66" charset="0"/>
              </a:rPr>
              <a:t> </a:t>
            </a:r>
            <a:r>
              <a:rPr lang="en-US" sz="2900" b="1" dirty="0" smtClean="0">
                <a:latin typeface="Comic Sans MS" pitchFamily="66" charset="0"/>
              </a:rPr>
              <a:t>Beadwork</a:t>
            </a:r>
            <a:endParaRPr lang="en-US" sz="2900" dirty="0">
              <a:latin typeface="Comic Sans MS" pitchFamily="66" charset="0"/>
            </a:endParaRPr>
          </a:p>
          <a:p>
            <a:pPr>
              <a:buNone/>
            </a:pPr>
            <a:r>
              <a:rPr lang="en-US" sz="2900" dirty="0">
                <a:latin typeface="Comic Sans MS" pitchFamily="66" charset="0"/>
              </a:rPr>
              <a:t>Where do the </a:t>
            </a:r>
            <a:r>
              <a:rPr lang="en-US" sz="2900" dirty="0" err="1">
                <a:latin typeface="Comic Sans MS" pitchFamily="66" charset="0"/>
              </a:rPr>
              <a:t>Huichols</a:t>
            </a:r>
            <a:r>
              <a:rPr lang="en-US" sz="2900" dirty="0">
                <a:latin typeface="Comic Sans MS" pitchFamily="66" charset="0"/>
              </a:rPr>
              <a:t> live</a:t>
            </a:r>
            <a:r>
              <a:rPr lang="en-US" sz="2900" dirty="0" smtClean="0">
                <a:latin typeface="Comic Sans MS" pitchFamily="66" charset="0"/>
              </a:rPr>
              <a:t>?</a:t>
            </a:r>
            <a:endParaRPr lang="en-US" sz="2900" dirty="0">
              <a:latin typeface="Comic Sans MS" pitchFamily="66" charset="0"/>
            </a:endParaRPr>
          </a:p>
          <a:p>
            <a:pPr>
              <a:buNone/>
            </a:pPr>
            <a:r>
              <a:rPr lang="en-US" sz="2900" dirty="0">
                <a:latin typeface="Comic Sans MS" pitchFamily="66" charset="0"/>
              </a:rPr>
              <a:t>Ask how much a few items cost</a:t>
            </a:r>
            <a:r>
              <a:rPr lang="en-US" sz="2900" dirty="0" smtClean="0">
                <a:latin typeface="Comic Sans MS" pitchFamily="66" charset="0"/>
              </a:rPr>
              <a:t>.</a:t>
            </a:r>
          </a:p>
          <a:p>
            <a:pPr>
              <a:buNone/>
            </a:pPr>
            <a:endParaRPr lang="en-US" sz="2900" dirty="0">
              <a:latin typeface="Comic Sans MS" pitchFamily="66" charset="0"/>
            </a:endParaRPr>
          </a:p>
          <a:p>
            <a:pPr>
              <a:buNone/>
            </a:pPr>
            <a:r>
              <a:rPr lang="en-US" sz="2900" dirty="0">
                <a:latin typeface="Comic Sans MS" pitchFamily="66" charset="0"/>
              </a:rPr>
              <a:t>8)</a:t>
            </a:r>
            <a:r>
              <a:rPr lang="en-US" sz="2900" b="1" dirty="0">
                <a:latin typeface="Comic Sans MS" pitchFamily="66" charset="0"/>
              </a:rPr>
              <a:t> Ironwood</a:t>
            </a:r>
            <a:endParaRPr lang="en-US" sz="2900" dirty="0">
              <a:latin typeface="Comic Sans MS" pitchFamily="66" charset="0"/>
            </a:endParaRPr>
          </a:p>
          <a:p>
            <a:pPr>
              <a:buNone/>
            </a:pPr>
            <a:r>
              <a:rPr lang="en-US" sz="2900" dirty="0">
                <a:latin typeface="Comic Sans MS" pitchFamily="66" charset="0"/>
              </a:rPr>
              <a:t>Where is ironwood found?</a:t>
            </a:r>
          </a:p>
          <a:p>
            <a:pPr>
              <a:buNone/>
            </a:pPr>
            <a:r>
              <a:rPr lang="en-US" sz="2900" dirty="0">
                <a:latin typeface="Comic Sans MS" pitchFamily="66" charset="0"/>
              </a:rPr>
              <a:t>What figures are popular?</a:t>
            </a:r>
          </a:p>
          <a:p>
            <a:endParaRPr lang="es-MX" dirty="0"/>
          </a:p>
        </p:txBody>
      </p:sp>
      <p:sp>
        <p:nvSpPr>
          <p:cNvPr id="7" name="Rectangle 6"/>
          <p:cNvSpPr/>
          <p:nvPr/>
        </p:nvSpPr>
        <p:spPr>
          <a:xfrm>
            <a:off x="152400" y="304800"/>
            <a:ext cx="4724400" cy="11430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err="1" smtClean="0">
                <a:solidFill>
                  <a:schemeClr val="tx1"/>
                </a:solidFill>
                <a:latin typeface="Lucida Handwriting" pitchFamily="66" charset="0"/>
              </a:rPr>
              <a:t>Handicrafts</a:t>
            </a:r>
            <a:r>
              <a:rPr lang="es-MX" sz="3600" dirty="0" smtClean="0">
                <a:solidFill>
                  <a:schemeClr val="tx1"/>
                </a:solidFill>
                <a:latin typeface="Lucida Handwriting" pitchFamily="66" charset="0"/>
              </a:rPr>
              <a:t> &amp;</a:t>
            </a:r>
          </a:p>
          <a:p>
            <a:pPr algn="ctr"/>
            <a:r>
              <a:rPr lang="es-MX" sz="3600" dirty="0" err="1" smtClean="0">
                <a:solidFill>
                  <a:schemeClr val="tx1"/>
                </a:solidFill>
                <a:latin typeface="Lucida Handwriting" pitchFamily="66" charset="0"/>
              </a:rPr>
              <a:t>Jewelry</a:t>
            </a:r>
            <a:endParaRPr lang="es-MX" sz="3600" dirty="0">
              <a:solidFill>
                <a:schemeClr val="tx1"/>
              </a:solidFill>
              <a:latin typeface="Lucida Handwriting"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6248400" y="228600"/>
            <a:ext cx="1828800" cy="1009650"/>
          </a:xfrm>
          <a:prstGeom prst="rect">
            <a:avLst/>
          </a:prstGeom>
          <a:noFill/>
          <a:ln w="9525">
            <a:noFill/>
            <a:miter lim="800000"/>
            <a:headEnd/>
            <a:tailEnd/>
          </a:ln>
          <a:effectLst/>
        </p:spPr>
      </p:pic>
      <p:sp>
        <p:nvSpPr>
          <p:cNvPr id="4" name="Title 3"/>
          <p:cNvSpPr>
            <a:spLocks noGrp="1"/>
          </p:cNvSpPr>
          <p:nvPr>
            <p:ph type="title"/>
          </p:nvPr>
        </p:nvSpPr>
        <p:spPr>
          <a:xfrm>
            <a:off x="4953000" y="1219200"/>
            <a:ext cx="3962400" cy="944562"/>
          </a:xfrm>
        </p:spPr>
        <p:txBody>
          <a:bodyPr>
            <a:normAutofit fontScale="90000"/>
          </a:bodyPr>
          <a:lstStyle/>
          <a:p>
            <a:pPr algn="l"/>
            <a:r>
              <a:rPr lang="en-US" sz="1600" b="1" dirty="0">
                <a:latin typeface="Comic Sans MS" pitchFamily="66" charset="0"/>
              </a:rPr>
              <a:t> </a:t>
            </a:r>
            <a:r>
              <a:rPr lang="en-US" sz="1600" dirty="0" smtClean="0">
                <a:latin typeface="Comic Sans MS" pitchFamily="66" charset="0"/>
              </a:rPr>
              <a:t/>
            </a:r>
            <a:br>
              <a:rPr lang="en-US" sz="1600" dirty="0" smtClean="0">
                <a:latin typeface="Comic Sans MS" pitchFamily="66" charset="0"/>
              </a:rPr>
            </a:br>
            <a:r>
              <a:rPr lang="en-US" sz="1600" dirty="0" smtClean="0">
                <a:latin typeface="Comic Sans MS" pitchFamily="66" charset="0"/>
              </a:rPr>
              <a:t/>
            </a:r>
            <a:br>
              <a:rPr lang="en-US" sz="1600" dirty="0" smtClean="0">
                <a:latin typeface="Comic Sans MS" pitchFamily="66" charset="0"/>
              </a:rPr>
            </a:br>
            <a:r>
              <a:rPr lang="en-US" sz="1600" dirty="0" smtClean="0">
                <a:latin typeface="Comic Sans MS" pitchFamily="66" charset="0"/>
              </a:rPr>
              <a:t/>
            </a:r>
            <a:br>
              <a:rPr lang="en-US" sz="1600" dirty="0" smtClean="0">
                <a:latin typeface="Comic Sans MS" pitchFamily="66" charset="0"/>
              </a:rPr>
            </a:br>
            <a:r>
              <a:rPr lang="en-US" sz="1600" dirty="0" smtClean="0">
                <a:latin typeface="Comic Sans MS" pitchFamily="66" charset="0"/>
              </a:rPr>
              <a:t>Mexicans </a:t>
            </a:r>
            <a:r>
              <a:rPr lang="en-US" sz="1600" dirty="0">
                <a:latin typeface="Comic Sans MS" pitchFamily="66" charset="0"/>
              </a:rPr>
              <a:t>are proud of their exquisite </a:t>
            </a:r>
            <a:r>
              <a:rPr lang="en-US" sz="1600" dirty="0" smtClean="0">
                <a:latin typeface="Comic Sans MS" pitchFamily="66" charset="0"/>
              </a:rPr>
              <a:t/>
            </a:r>
            <a:br>
              <a:rPr lang="en-US" sz="1600" dirty="0" smtClean="0">
                <a:latin typeface="Comic Sans MS" pitchFamily="66" charset="0"/>
              </a:rPr>
            </a:br>
            <a:r>
              <a:rPr lang="en-US" sz="1600" dirty="0" smtClean="0">
                <a:latin typeface="Comic Sans MS" pitchFamily="66" charset="0"/>
              </a:rPr>
              <a:t>handicrafts </a:t>
            </a:r>
            <a:r>
              <a:rPr lang="en-US" sz="1600" dirty="0">
                <a:latin typeface="Comic Sans MS" pitchFamily="66" charset="0"/>
              </a:rPr>
              <a:t>and </a:t>
            </a:r>
            <a:r>
              <a:rPr lang="en-US" sz="1600" dirty="0" smtClean="0">
                <a:latin typeface="Comic Sans MS" pitchFamily="66" charset="0"/>
              </a:rPr>
              <a:t>jewelry</a:t>
            </a:r>
            <a:r>
              <a:rPr lang="en-US" sz="1600" dirty="0">
                <a:latin typeface="Comic Sans MS" pitchFamily="66" charset="0"/>
              </a:rPr>
              <a:t>. </a:t>
            </a:r>
            <a:r>
              <a:rPr lang="en-US" sz="1600" dirty="0" smtClean="0">
                <a:latin typeface="Comic Sans MS" pitchFamily="66" charset="0"/>
              </a:rPr>
              <a:t>Visit the area of your city where handcrafts are sold, and check </a:t>
            </a:r>
            <a:r>
              <a:rPr lang="en-US" sz="1600" dirty="0">
                <a:latin typeface="Comic Sans MS" pitchFamily="66" charset="0"/>
              </a:rPr>
              <a:t>these out!</a:t>
            </a:r>
            <a:r>
              <a:rPr lang="en-US" dirty="0"/>
              <a:t/>
            </a:r>
            <a:br>
              <a:rPr lang="en-US" dirty="0"/>
            </a:b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28827">
            <a:off x="1377464" y="33637"/>
            <a:ext cx="3276600" cy="1265238"/>
          </a:xfrm>
        </p:spPr>
        <p:txBody>
          <a:bodyPr>
            <a:normAutofit/>
          </a:bodyPr>
          <a:lstStyle/>
          <a:p>
            <a:r>
              <a:rPr lang="es-MX" sz="3600" dirty="0" err="1" smtClean="0">
                <a:latin typeface="Lucida Handwriting" pitchFamily="66" charset="0"/>
              </a:rPr>
              <a:t>Geography</a:t>
            </a:r>
            <a:endParaRPr lang="es-MX" sz="3600" dirty="0">
              <a:latin typeface="Lucida Handwriting" pitchFamily="66" charset="0"/>
            </a:endParaRPr>
          </a:p>
        </p:txBody>
      </p:sp>
      <p:sp>
        <p:nvSpPr>
          <p:cNvPr id="3" name="Content Placeholder 2"/>
          <p:cNvSpPr>
            <a:spLocks noGrp="1"/>
          </p:cNvSpPr>
          <p:nvPr>
            <p:ph idx="1"/>
          </p:nvPr>
        </p:nvSpPr>
        <p:spPr>
          <a:xfrm>
            <a:off x="457200" y="1295400"/>
            <a:ext cx="8229600" cy="5105400"/>
          </a:xfrm>
          <a:ln w="57150">
            <a:solidFill>
              <a:srgbClr val="00B050"/>
            </a:solidFill>
          </a:ln>
        </p:spPr>
        <p:txBody>
          <a:bodyPr>
            <a:normAutofit fontScale="47500" lnSpcReduction="20000"/>
          </a:bodyPr>
          <a:lstStyle/>
          <a:p>
            <a:pPr>
              <a:buNone/>
            </a:pPr>
            <a:endParaRPr lang="en-US" sz="2000" dirty="0" smtClean="0">
              <a:latin typeface="Comic Sans MS" pitchFamily="66" charset="0"/>
            </a:endParaRPr>
          </a:p>
          <a:p>
            <a:pPr>
              <a:buNone/>
            </a:pPr>
            <a:r>
              <a:rPr lang="en-US" sz="2900" dirty="0" smtClean="0">
                <a:latin typeface="Comic Sans MS" pitchFamily="66" charset="0"/>
              </a:rPr>
              <a:t>1</a:t>
            </a:r>
            <a:r>
              <a:rPr lang="en-US" sz="2900" dirty="0">
                <a:latin typeface="Comic Sans MS" pitchFamily="66" charset="0"/>
              </a:rPr>
              <a:t>)  </a:t>
            </a:r>
            <a:r>
              <a:rPr lang="en-US" sz="2900" dirty="0" smtClean="0">
                <a:latin typeface="Comic Sans MS" pitchFamily="66" charset="0"/>
              </a:rPr>
              <a:t> </a:t>
            </a:r>
            <a:r>
              <a:rPr lang="en-US" sz="2900" dirty="0">
                <a:latin typeface="Comic Sans MS" pitchFamily="66" charset="0"/>
              </a:rPr>
              <a:t>Learn the names of all the states of Mexico.  If you have children, buy a “foamy” puzzle and work with them to learn the names and location of the </a:t>
            </a:r>
            <a:r>
              <a:rPr lang="en-US" sz="2900" dirty="0" smtClean="0">
                <a:latin typeface="Comic Sans MS" pitchFamily="66" charset="0"/>
              </a:rPr>
              <a:t>states</a:t>
            </a:r>
          </a:p>
          <a:p>
            <a:pPr>
              <a:buNone/>
            </a:pPr>
            <a:endParaRPr lang="en-US" sz="2900" dirty="0">
              <a:latin typeface="Comic Sans MS" pitchFamily="66" charset="0"/>
            </a:endParaRPr>
          </a:p>
          <a:p>
            <a:pPr>
              <a:buNone/>
            </a:pPr>
            <a:r>
              <a:rPr lang="en-US" sz="2900" dirty="0">
                <a:latin typeface="Comic Sans MS" pitchFamily="66" charset="0"/>
              </a:rPr>
              <a:t>2</a:t>
            </a:r>
            <a:r>
              <a:rPr lang="en-US" sz="2900" dirty="0" smtClean="0">
                <a:latin typeface="Comic Sans MS" pitchFamily="66" charset="0"/>
              </a:rPr>
              <a:t>)</a:t>
            </a:r>
            <a:r>
              <a:rPr lang="en-US" sz="2900" dirty="0">
                <a:latin typeface="Comic Sans MS" pitchFamily="66" charset="0"/>
              </a:rPr>
              <a:t> </a:t>
            </a:r>
            <a:r>
              <a:rPr lang="en-US" sz="2900" dirty="0" smtClean="0">
                <a:latin typeface="Comic Sans MS" pitchFamily="66" charset="0"/>
              </a:rPr>
              <a:t> </a:t>
            </a:r>
            <a:r>
              <a:rPr lang="en-US" sz="2900" dirty="0">
                <a:latin typeface="Comic Sans MS" pitchFamily="66" charset="0"/>
              </a:rPr>
              <a:t>Meet people from at least 10 different Mexican states and discover:</a:t>
            </a:r>
          </a:p>
          <a:p>
            <a:pPr>
              <a:buNone/>
            </a:pPr>
            <a:r>
              <a:rPr lang="en-US" sz="2900" dirty="0">
                <a:latin typeface="Comic Sans MS" pitchFamily="66" charset="0"/>
              </a:rPr>
              <a:t>    – the most famous landmark from their state</a:t>
            </a:r>
          </a:p>
          <a:p>
            <a:pPr>
              <a:buNone/>
            </a:pPr>
            <a:r>
              <a:rPr lang="en-US" sz="2900" dirty="0">
                <a:latin typeface="Comic Sans MS" pitchFamily="66" charset="0"/>
              </a:rPr>
              <a:t>    – a typical meal from their state</a:t>
            </a:r>
          </a:p>
          <a:p>
            <a:pPr>
              <a:buNone/>
            </a:pPr>
            <a:r>
              <a:rPr lang="en-US" sz="2900" dirty="0">
                <a:latin typeface="Comic Sans MS" pitchFamily="66" charset="0"/>
              </a:rPr>
              <a:t>    </a:t>
            </a:r>
            <a:r>
              <a:rPr lang="en-US" sz="2900" dirty="0" smtClean="0">
                <a:latin typeface="Comic Sans MS" pitchFamily="66" charset="0"/>
              </a:rPr>
              <a:t>– </a:t>
            </a:r>
            <a:r>
              <a:rPr lang="en-US" sz="2900" dirty="0">
                <a:latin typeface="Comic Sans MS" pitchFamily="66" charset="0"/>
              </a:rPr>
              <a:t>the biggest social problem that state faces and what they would do to resolve it</a:t>
            </a:r>
            <a:r>
              <a:rPr lang="en-US" sz="2900" dirty="0" smtClean="0">
                <a:latin typeface="Comic Sans MS" pitchFamily="66" charset="0"/>
              </a:rPr>
              <a:t>.</a:t>
            </a:r>
          </a:p>
          <a:p>
            <a:pPr>
              <a:buNone/>
            </a:pPr>
            <a:endParaRPr lang="en-US" sz="2900" dirty="0" smtClean="0">
              <a:latin typeface="Comic Sans MS" pitchFamily="66" charset="0"/>
            </a:endParaRPr>
          </a:p>
          <a:p>
            <a:pPr>
              <a:buNone/>
            </a:pPr>
            <a:r>
              <a:rPr lang="en-US" sz="2900" dirty="0">
                <a:latin typeface="Comic Sans MS" pitchFamily="66" charset="0"/>
              </a:rPr>
              <a:t>3)  </a:t>
            </a:r>
            <a:r>
              <a:rPr lang="en-US" sz="2900" dirty="0" smtClean="0">
                <a:latin typeface="Comic Sans MS" pitchFamily="66" charset="0"/>
              </a:rPr>
              <a:t> </a:t>
            </a:r>
            <a:r>
              <a:rPr lang="en-US" sz="2900" dirty="0">
                <a:latin typeface="Comic Sans MS" pitchFamily="66" charset="0"/>
              </a:rPr>
              <a:t>As you walk or drive around your city,  jot down the names of the Mexican states you see as part of the names of the business.   How many state names did you find?  What, if anything,  does this imply?   Is there a pattern?  Are certain states associated with certain things? Turn this into a game with your kids</a:t>
            </a:r>
            <a:r>
              <a:rPr lang="en-US" sz="2900" dirty="0" smtClean="0">
                <a:latin typeface="Comic Sans MS" pitchFamily="66" charset="0"/>
              </a:rPr>
              <a:t>.</a:t>
            </a:r>
          </a:p>
          <a:p>
            <a:pPr>
              <a:buNone/>
            </a:pPr>
            <a:endParaRPr lang="en-US" sz="2900" dirty="0" smtClean="0">
              <a:latin typeface="Comic Sans MS" pitchFamily="66" charset="0"/>
            </a:endParaRPr>
          </a:p>
          <a:p>
            <a:pPr>
              <a:buNone/>
            </a:pPr>
            <a:r>
              <a:rPr lang="en-US" sz="2900" dirty="0">
                <a:latin typeface="Comic Sans MS" pitchFamily="66" charset="0"/>
              </a:rPr>
              <a:t>4)   Discuss with your Mexican friends why certain areas or states have certain stereotypes or reputations associated with them.    For instance, why are the people of Monterrey considered stingy?  Why are the people of Baja California Sur considered to be lazy by many?  Why do the people of Guerrero have a reputation for violence? </a:t>
            </a:r>
            <a:endParaRPr lang="en-US" sz="2900" dirty="0" smtClean="0">
              <a:latin typeface="Comic Sans MS" pitchFamily="66" charset="0"/>
            </a:endParaRPr>
          </a:p>
          <a:p>
            <a:pPr>
              <a:buNone/>
            </a:pPr>
            <a:r>
              <a:rPr lang="en-US" sz="2900" dirty="0"/>
              <a:t> </a:t>
            </a:r>
          </a:p>
          <a:p>
            <a:pPr>
              <a:buNone/>
            </a:pPr>
            <a:r>
              <a:rPr lang="en-US" sz="2900" dirty="0">
                <a:latin typeface="Comic Sans MS" pitchFamily="66" charset="0"/>
              </a:rPr>
              <a:t>5)   </a:t>
            </a:r>
            <a:r>
              <a:rPr lang="en-US" sz="2900" dirty="0" smtClean="0">
                <a:latin typeface="Comic Sans MS" pitchFamily="66" charset="0"/>
              </a:rPr>
              <a:t>Get </a:t>
            </a:r>
            <a:r>
              <a:rPr lang="en-US" sz="2900" dirty="0">
                <a:latin typeface="Comic Sans MS" pitchFamily="66" charset="0"/>
              </a:rPr>
              <a:t>together with Mexican friends and ask them to plan their ultimate dream vacation in Mexico.  Where would they go?  What would they do?  What would they eat?  Since money is no object in an imaginary game, there are no cost limits</a:t>
            </a:r>
            <a:r>
              <a:rPr lang="en-US" sz="2900" dirty="0" smtClean="0">
                <a:latin typeface="Comic Sans MS" pitchFamily="66" charset="0"/>
              </a:rPr>
              <a:t>.</a:t>
            </a:r>
          </a:p>
          <a:p>
            <a:pPr>
              <a:buNone/>
            </a:pPr>
            <a:endParaRPr lang="en-US" sz="2900" dirty="0" smtClean="0">
              <a:latin typeface="Comic Sans MS" pitchFamily="66" charset="0"/>
            </a:endParaRPr>
          </a:p>
          <a:p>
            <a:pPr>
              <a:buNone/>
            </a:pPr>
            <a:r>
              <a:rPr lang="en-US" sz="2900" dirty="0" smtClean="0">
                <a:latin typeface="Comic Sans MS" pitchFamily="66" charset="0"/>
              </a:rPr>
              <a:t>6) Watch Willy Sousa’s  beautiful video, “Mexico en </a:t>
            </a:r>
            <a:r>
              <a:rPr lang="en-US" sz="2900" dirty="0" err="1" smtClean="0">
                <a:latin typeface="Comic Sans MS" pitchFamily="66" charset="0"/>
              </a:rPr>
              <a:t>Tus</a:t>
            </a:r>
            <a:r>
              <a:rPr lang="en-US" sz="2900" dirty="0" smtClean="0">
                <a:latin typeface="Comic Sans MS" pitchFamily="66" charset="0"/>
              </a:rPr>
              <a:t> </a:t>
            </a:r>
            <a:r>
              <a:rPr lang="en-US" sz="2900" dirty="0" err="1" smtClean="0">
                <a:latin typeface="Comic Sans MS" pitchFamily="66" charset="0"/>
              </a:rPr>
              <a:t>Sentidos</a:t>
            </a:r>
            <a:r>
              <a:rPr lang="en-US" sz="2900" dirty="0" smtClean="0">
                <a:latin typeface="Comic Sans MS" pitchFamily="66" charset="0"/>
              </a:rPr>
              <a:t>.</a:t>
            </a:r>
            <a:r>
              <a:rPr lang="en-US" sz="2900" dirty="0" smtClean="0">
                <a:latin typeface="Comic Sans MS" pitchFamily="66" charset="0"/>
                <a:hlinkClick r:id="rId2"/>
              </a:rPr>
              <a:t>” https://www.youtube.com/watch?v=3jBUZHsuGgE</a:t>
            </a:r>
            <a:r>
              <a:rPr lang="en-US" sz="2900" dirty="0" smtClean="0">
                <a:latin typeface="Comic Sans MS" pitchFamily="66" charset="0"/>
              </a:rPr>
              <a:t>  He has made short videos for each state as well. </a:t>
            </a:r>
            <a:endParaRPr lang="en-US" sz="2900" dirty="0" smtClean="0">
              <a:latin typeface="Comic Sans MS" pitchFamily="66" charset="0"/>
              <a:hlinkClick r:id="rId2"/>
            </a:endParaRPr>
          </a:p>
          <a:p>
            <a:pPr>
              <a:buNone/>
            </a:pPr>
            <a:endParaRPr lang="en-US" sz="2900" dirty="0"/>
          </a:p>
          <a:p>
            <a:pPr>
              <a:buNone/>
            </a:pPr>
            <a:endParaRPr lang="en-US" sz="2900" dirty="0"/>
          </a:p>
          <a:p>
            <a:endParaRPr lang="es-MX" sz="2900" dirty="0"/>
          </a:p>
        </p:txBody>
      </p:sp>
      <p:pic>
        <p:nvPicPr>
          <p:cNvPr id="2050" name="Picture 2"/>
          <p:cNvPicPr>
            <a:picLocks noChangeAspect="1" noChangeArrowheads="1"/>
          </p:cNvPicPr>
          <p:nvPr/>
        </p:nvPicPr>
        <p:blipFill>
          <a:blip r:embed="rId3" cstate="print"/>
          <a:srcRect/>
          <a:stretch>
            <a:fillRect/>
          </a:stretch>
        </p:blipFill>
        <p:spPr bwMode="auto">
          <a:xfrm>
            <a:off x="5257800" y="228600"/>
            <a:ext cx="1964166" cy="12287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44562"/>
          </a:xfrm>
          <a:ln w="38100">
            <a:solidFill>
              <a:srgbClr val="FF0000"/>
            </a:solidFill>
          </a:ln>
        </p:spPr>
        <p:txBody>
          <a:bodyPr>
            <a:noAutofit/>
          </a:bodyPr>
          <a:lstStyle/>
          <a:p>
            <a:r>
              <a:rPr lang="es-MX" sz="2400" dirty="0" err="1" smtClean="0">
                <a:latin typeface="Lucida Handwriting" pitchFamily="66" charset="0"/>
              </a:rPr>
              <a:t>An</a:t>
            </a:r>
            <a:r>
              <a:rPr lang="es-MX" sz="2400" dirty="0" smtClean="0">
                <a:latin typeface="Lucida Handwriting" pitchFamily="66" charset="0"/>
              </a:rPr>
              <a:t> </a:t>
            </a:r>
            <a:r>
              <a:rPr lang="es-MX" sz="2400" dirty="0" err="1" smtClean="0">
                <a:latin typeface="Lucida Handwriting" pitchFamily="66" charset="0"/>
              </a:rPr>
              <a:t>Introduction</a:t>
            </a:r>
            <a:r>
              <a:rPr lang="es-MX" sz="2400" dirty="0" smtClean="0">
                <a:latin typeface="Lucida Handwriting" pitchFamily="66" charset="0"/>
              </a:rPr>
              <a:t> </a:t>
            </a:r>
            <a:r>
              <a:rPr lang="es-MX" sz="2400" dirty="0" err="1" smtClean="0">
                <a:latin typeface="Lucida Handwriting" pitchFamily="66" charset="0"/>
              </a:rPr>
              <a:t>to</a:t>
            </a:r>
            <a:r>
              <a:rPr lang="es-MX" sz="2400" dirty="0" smtClean="0">
                <a:latin typeface="Lucida Handwriting" pitchFamily="66" charset="0"/>
              </a:rPr>
              <a:t> TEAM-</a:t>
            </a:r>
            <a:r>
              <a:rPr lang="es-MX" sz="2400" dirty="0" err="1" smtClean="0">
                <a:latin typeface="Lucida Handwriting" pitchFamily="66" charset="0"/>
              </a:rPr>
              <a:t>Mexico’s</a:t>
            </a:r>
            <a:r>
              <a:rPr lang="es-MX" sz="2400" dirty="0" smtClean="0">
                <a:latin typeface="Lucida Handwriting" pitchFamily="66" charset="0"/>
              </a:rPr>
              <a:t> </a:t>
            </a:r>
            <a:br>
              <a:rPr lang="es-MX" sz="2400" dirty="0" smtClean="0">
                <a:latin typeface="Lucida Handwriting" pitchFamily="66" charset="0"/>
              </a:rPr>
            </a:br>
            <a:r>
              <a:rPr lang="es-MX" sz="2400" dirty="0" err="1" smtClean="0">
                <a:latin typeface="Lucida Handwriting" pitchFamily="66" charset="0"/>
              </a:rPr>
              <a:t>Guided</a:t>
            </a:r>
            <a:r>
              <a:rPr lang="es-MX" sz="2400" dirty="0" smtClean="0">
                <a:latin typeface="Lucida Handwriting" pitchFamily="66" charset="0"/>
              </a:rPr>
              <a:t> </a:t>
            </a:r>
            <a:r>
              <a:rPr lang="es-MX" sz="2400" dirty="0" err="1" smtClean="0">
                <a:latin typeface="Lucida Handwriting" pitchFamily="66" charset="0"/>
              </a:rPr>
              <a:t>Discovery</a:t>
            </a:r>
            <a:r>
              <a:rPr lang="es-MX" sz="2400" dirty="0" smtClean="0">
                <a:latin typeface="Lucida Handwriting" pitchFamily="66" charset="0"/>
              </a:rPr>
              <a:t> </a:t>
            </a:r>
            <a:r>
              <a:rPr lang="es-MX" sz="2400" dirty="0" err="1" smtClean="0">
                <a:latin typeface="Lucida Handwriting" pitchFamily="66" charset="0"/>
              </a:rPr>
              <a:t>Program</a:t>
            </a:r>
            <a:endParaRPr lang="es-MX" sz="2400" dirty="0">
              <a:latin typeface="Lucida Handwriting" pitchFamily="66" charset="0"/>
            </a:endParaRPr>
          </a:p>
        </p:txBody>
      </p:sp>
      <p:sp>
        <p:nvSpPr>
          <p:cNvPr id="5" name="Content Placeholder 4"/>
          <p:cNvSpPr>
            <a:spLocks noGrp="1"/>
          </p:cNvSpPr>
          <p:nvPr>
            <p:ph idx="1"/>
          </p:nvPr>
        </p:nvSpPr>
        <p:spPr>
          <a:xfrm>
            <a:off x="457200" y="1295400"/>
            <a:ext cx="8305800" cy="5410200"/>
          </a:xfrm>
          <a:ln w="57150">
            <a:solidFill>
              <a:schemeClr val="accent3">
                <a:lumMod val="50000"/>
              </a:schemeClr>
            </a:solidFill>
          </a:ln>
        </p:spPr>
        <p:txBody>
          <a:bodyPr>
            <a:normAutofit lnSpcReduction="10000"/>
          </a:bodyPr>
          <a:lstStyle/>
          <a:p>
            <a:pPr algn="ctr">
              <a:buNone/>
            </a:pPr>
            <a:endParaRPr lang="en-US" sz="1300" i="1" dirty="0" smtClean="0">
              <a:latin typeface="Comic Sans MS" pitchFamily="66" charset="0"/>
            </a:endParaRPr>
          </a:p>
          <a:p>
            <a:pPr algn="ctr">
              <a:buNone/>
            </a:pPr>
            <a:r>
              <a:rPr lang="en-US" sz="1300" i="1" dirty="0" smtClean="0">
                <a:latin typeface="Comic Sans MS" pitchFamily="66" charset="0"/>
              </a:rPr>
              <a:t>“After three weeks of residing in the republic of Mexico, Mr. Winthrop was not only convinced </a:t>
            </a:r>
          </a:p>
          <a:p>
            <a:pPr algn="ctr">
              <a:buNone/>
            </a:pPr>
            <a:r>
              <a:rPr lang="en-US" sz="1300" i="1" dirty="0" smtClean="0">
                <a:latin typeface="Comic Sans MS" pitchFamily="66" charset="0"/>
              </a:rPr>
              <a:t>that he knew the country perfectly, but also that he had seen everything- </a:t>
            </a:r>
          </a:p>
          <a:p>
            <a:pPr algn="ctr">
              <a:buNone/>
            </a:pPr>
            <a:r>
              <a:rPr lang="en-US" sz="1300" i="1" dirty="0" smtClean="0">
                <a:latin typeface="Comic Sans MS" pitchFamily="66" charset="0"/>
              </a:rPr>
              <a:t>that he had penetrated the character and the customs of its people and had explored it thoroughly.”  </a:t>
            </a:r>
          </a:p>
          <a:p>
            <a:pPr algn="ctr">
              <a:buNone/>
            </a:pPr>
            <a:r>
              <a:rPr lang="en-US" sz="1300" dirty="0" smtClean="0">
                <a:latin typeface="Comic Sans MS" pitchFamily="66" charset="0"/>
              </a:rPr>
              <a:t>                                                     </a:t>
            </a:r>
            <a:r>
              <a:rPr lang="es-MX" sz="1300" dirty="0" err="1" smtClean="0">
                <a:latin typeface="Comic Sans MS" pitchFamily="66" charset="0"/>
              </a:rPr>
              <a:t>Translated</a:t>
            </a:r>
            <a:r>
              <a:rPr lang="es-MX" sz="1300" dirty="0" smtClean="0">
                <a:latin typeface="Comic Sans MS" pitchFamily="66" charset="0"/>
              </a:rPr>
              <a:t> </a:t>
            </a:r>
            <a:r>
              <a:rPr lang="es-MX" sz="1300" dirty="0" err="1" smtClean="0">
                <a:latin typeface="Comic Sans MS" pitchFamily="66" charset="0"/>
              </a:rPr>
              <a:t>from</a:t>
            </a:r>
            <a:r>
              <a:rPr lang="es-MX" sz="1300" dirty="0" smtClean="0">
                <a:latin typeface="Comic Sans MS" pitchFamily="66" charset="0"/>
              </a:rPr>
              <a:t> </a:t>
            </a:r>
            <a:r>
              <a:rPr lang="es-MX" sz="1300" u="sng" dirty="0" smtClean="0">
                <a:latin typeface="Comic Sans MS" pitchFamily="66" charset="0"/>
              </a:rPr>
              <a:t>Canasta de Cuentas Mexicanos</a:t>
            </a:r>
            <a:r>
              <a:rPr lang="es-MX" sz="1300" dirty="0" smtClean="0">
                <a:latin typeface="Comic Sans MS" pitchFamily="66" charset="0"/>
              </a:rPr>
              <a:t> </a:t>
            </a:r>
            <a:r>
              <a:rPr lang="es-MX" sz="1300" dirty="0" err="1" smtClean="0">
                <a:latin typeface="Comic Sans MS" pitchFamily="66" charset="0"/>
              </a:rPr>
              <a:t>by</a:t>
            </a:r>
            <a:r>
              <a:rPr lang="es-MX" sz="1300" dirty="0" smtClean="0">
                <a:latin typeface="Comic Sans MS" pitchFamily="66" charset="0"/>
              </a:rPr>
              <a:t> B. </a:t>
            </a:r>
            <a:r>
              <a:rPr lang="es-MX" sz="1300" dirty="0" err="1" smtClean="0">
                <a:latin typeface="Comic Sans MS" pitchFamily="66" charset="0"/>
              </a:rPr>
              <a:t>Traven</a:t>
            </a:r>
            <a:endParaRPr lang="es-MX" sz="1300" dirty="0" smtClean="0">
              <a:latin typeface="Comic Sans MS" pitchFamily="66" charset="0"/>
            </a:endParaRPr>
          </a:p>
          <a:p>
            <a:pPr>
              <a:buNone/>
            </a:pPr>
            <a:r>
              <a:rPr lang="es-MX" sz="1200" dirty="0" smtClean="0">
                <a:latin typeface="Comic Sans MS" pitchFamily="66" charset="0"/>
              </a:rPr>
              <a:t> Cultural </a:t>
            </a:r>
            <a:r>
              <a:rPr lang="es-MX" sz="1200" dirty="0" err="1" smtClean="0">
                <a:latin typeface="Comic Sans MS" pitchFamily="66" charset="0"/>
              </a:rPr>
              <a:t>Orientation</a:t>
            </a:r>
            <a:r>
              <a:rPr lang="es-MX" sz="1200" dirty="0" smtClean="0">
                <a:latin typeface="Comic Sans MS" pitchFamily="66" charset="0"/>
              </a:rPr>
              <a:t>: FAIL!</a:t>
            </a:r>
          </a:p>
          <a:p>
            <a:pPr>
              <a:buNone/>
            </a:pPr>
            <a:r>
              <a:rPr lang="en-US" sz="1200" dirty="0" smtClean="0">
                <a:latin typeface="Comic Sans MS" pitchFamily="66" charset="0"/>
              </a:rPr>
              <a:t> Unlike this clueless tourist, we hope that you will start the</a:t>
            </a:r>
            <a:r>
              <a:rPr lang="en-US" sz="1200" i="1" dirty="0" smtClean="0">
                <a:latin typeface="Comic Sans MS" pitchFamily="66" charset="0"/>
              </a:rPr>
              <a:t> journey</a:t>
            </a:r>
            <a:r>
              <a:rPr lang="en-US" sz="1200" dirty="0" smtClean="0">
                <a:latin typeface="Comic Sans MS" pitchFamily="66" charset="0"/>
              </a:rPr>
              <a:t> of understanding and enjoying Mexico and her culture.  It will take a lifetime! That’s why we called our program </a:t>
            </a:r>
            <a:r>
              <a:rPr lang="en-US" sz="1200" i="1" dirty="0" err="1" smtClean="0">
                <a:latin typeface="Comic Sans MS" pitchFamily="66" charset="0"/>
              </a:rPr>
              <a:t>Peregrinando</a:t>
            </a:r>
            <a:r>
              <a:rPr lang="en-US" sz="1200" dirty="0" smtClean="0">
                <a:latin typeface="Comic Sans MS" pitchFamily="66" charset="0"/>
              </a:rPr>
              <a:t> which means, “ taking a journey, a pilgrimage.”</a:t>
            </a:r>
          </a:p>
          <a:p>
            <a:pPr>
              <a:buNone/>
            </a:pPr>
            <a:endParaRPr lang="en-US" sz="1200" dirty="0" smtClean="0">
              <a:latin typeface="Comic Sans MS" pitchFamily="66" charset="0"/>
            </a:endParaRPr>
          </a:p>
          <a:p>
            <a:pPr>
              <a:buNone/>
            </a:pPr>
            <a:r>
              <a:rPr lang="en-US" sz="1200" dirty="0" smtClean="0">
                <a:latin typeface="Comic Sans MS" pitchFamily="66" charset="0"/>
              </a:rPr>
              <a:t>This program is part of a two year orientation for new workers . On the next page, you will see a timeline.  It includes formal language study, journaling and a coaching program.  </a:t>
            </a:r>
          </a:p>
          <a:p>
            <a:pPr>
              <a:buNone/>
            </a:pPr>
            <a:endParaRPr lang="en-US" sz="1200" dirty="0" smtClean="0">
              <a:latin typeface="Comic Sans MS" pitchFamily="66" charset="0"/>
            </a:endParaRPr>
          </a:p>
          <a:p>
            <a:pPr>
              <a:buNone/>
            </a:pPr>
            <a:r>
              <a:rPr lang="en-US" sz="1200" dirty="0" smtClean="0">
                <a:latin typeface="Comic Sans MS" pitchFamily="66" charset="0"/>
              </a:rPr>
              <a:t> We hope that you will develop skills of observation and sympathetic questioning that will serve you throughout your career.  Please journal your observations and discuss your experience with your coach each week.  Both of you can keep a checklist to record your progress.  The activities can be done in any order.</a:t>
            </a:r>
          </a:p>
          <a:p>
            <a:pPr>
              <a:buNone/>
            </a:pPr>
            <a:endParaRPr lang="en-US" sz="1200" dirty="0" smtClean="0">
              <a:latin typeface="Comic Sans MS" pitchFamily="66" charset="0"/>
            </a:endParaRPr>
          </a:p>
          <a:p>
            <a:pPr>
              <a:buNone/>
            </a:pPr>
            <a:r>
              <a:rPr lang="en-US" sz="1200" dirty="0" smtClean="0">
                <a:latin typeface="Comic Sans MS" pitchFamily="66" charset="0"/>
              </a:rPr>
              <a:t>Some of the activities will be easy to do, others may require a translator for you to complete.  If you would like to substitute another activity or reading for one we have chosen, please talk with your coach first.  </a:t>
            </a:r>
          </a:p>
          <a:p>
            <a:pPr>
              <a:buNone/>
            </a:pPr>
            <a:endParaRPr lang="en-US" sz="1200" dirty="0" smtClean="0">
              <a:latin typeface="Comic Sans MS" pitchFamily="66" charset="0"/>
            </a:endParaRPr>
          </a:p>
          <a:p>
            <a:pPr>
              <a:buNone/>
            </a:pPr>
            <a:r>
              <a:rPr lang="en-US" sz="1200" dirty="0" smtClean="0">
                <a:latin typeface="Comic Sans MS" pitchFamily="66" charset="0"/>
              </a:rPr>
              <a:t>Our thanks to Beth Wyse, Curriculum Designer for </a:t>
            </a:r>
            <a:r>
              <a:rPr lang="en-US" sz="1200" dirty="0" err="1" smtClean="0">
                <a:latin typeface="Comic Sans MS" pitchFamily="66" charset="0"/>
              </a:rPr>
              <a:t>Lifelearner</a:t>
            </a:r>
            <a:r>
              <a:rPr lang="en-US" sz="1200" dirty="0" smtClean="0">
                <a:latin typeface="Comic Sans MS" pitchFamily="66" charset="0"/>
              </a:rPr>
              <a:t> Network, who guided us as we attempted “the discovery method.” We used  many of Dr. Herbert </a:t>
            </a:r>
            <a:r>
              <a:rPr lang="en-US" sz="1200" dirty="0" err="1" smtClean="0">
                <a:latin typeface="Comic Sans MS" pitchFamily="66" charset="0"/>
              </a:rPr>
              <a:t>Purnell’s</a:t>
            </a:r>
            <a:r>
              <a:rPr lang="en-US" sz="1200" dirty="0" smtClean="0">
                <a:latin typeface="Comic Sans MS" pitchFamily="66" charset="0"/>
              </a:rPr>
              <a:t> general topics as an outline for our program </a:t>
            </a:r>
            <a:r>
              <a:rPr lang="en-US" sz="1200" dirty="0" smtClean="0"/>
              <a:t> (2004,  A Language and Culture Learning Program for Independent Learners, preliminary rev. ed.; privately produced).</a:t>
            </a:r>
            <a:endParaRPr lang="en-US" sz="1200" dirty="0" smtClean="0">
              <a:latin typeface="Comic Sans MS" pitchFamily="66" charset="0"/>
            </a:endParaRPr>
          </a:p>
          <a:p>
            <a:pPr>
              <a:buNone/>
            </a:pPr>
            <a:r>
              <a:rPr lang="en-US" sz="1200" dirty="0" smtClean="0">
                <a:latin typeface="Comic Sans MS" pitchFamily="66" charset="0"/>
              </a:rPr>
              <a:t>                                                                                     The Lord bless you as you journey!</a:t>
            </a:r>
          </a:p>
          <a:p>
            <a:pPr>
              <a:buNone/>
            </a:pPr>
            <a:r>
              <a:rPr lang="en-US" sz="1200" dirty="0" smtClean="0">
                <a:latin typeface="Comic Sans MS" pitchFamily="66" charset="0"/>
              </a:rPr>
              <a:t>                                                                                                                                 </a:t>
            </a:r>
          </a:p>
          <a:p>
            <a:pPr>
              <a:buNone/>
            </a:pPr>
            <a:r>
              <a:rPr lang="en-US" sz="1200" dirty="0" smtClean="0">
                <a:latin typeface="Comic Sans MS" pitchFamily="66" charset="0"/>
              </a:rPr>
              <a:t>                                                                             The Language and  Cultural Acquisition  Committee, </a:t>
            </a:r>
          </a:p>
          <a:p>
            <a:pPr>
              <a:buNone/>
            </a:pPr>
            <a:r>
              <a:rPr lang="en-US" sz="1200" dirty="0" smtClean="0">
                <a:latin typeface="Comic Sans MS" pitchFamily="66" charset="0"/>
              </a:rPr>
              <a:t>                                                                                                       TEAM-Mexico</a:t>
            </a:r>
          </a:p>
        </p:txBody>
      </p:sp>
      <p:pic>
        <p:nvPicPr>
          <p:cNvPr id="7" name="Picture 2" descr="View Details"/>
          <p:cNvPicPr>
            <a:picLocks noChangeAspect="1" noChangeArrowheads="1"/>
          </p:cNvPicPr>
          <p:nvPr/>
        </p:nvPicPr>
        <p:blipFill>
          <a:blip r:embed="rId3" cstate="print"/>
          <a:srcRect/>
          <a:stretch>
            <a:fillRect/>
          </a:stretch>
        </p:blipFill>
        <p:spPr bwMode="auto">
          <a:xfrm>
            <a:off x="3352800" y="5867400"/>
            <a:ext cx="685800" cy="685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4876800" cy="1036638"/>
          </a:xfrm>
        </p:spPr>
        <p:txBody>
          <a:bodyPr>
            <a:normAutofit fontScale="90000"/>
          </a:bodyPr>
          <a:lstStyle/>
          <a:p>
            <a:r>
              <a:rPr lang="en-US" dirty="0" smtClean="0">
                <a:latin typeface="Lucida Handwriting" pitchFamily="66" charset="0"/>
              </a:rPr>
              <a:t/>
            </a:r>
            <a:br>
              <a:rPr lang="en-US" dirty="0" smtClean="0">
                <a:latin typeface="Lucida Handwriting" pitchFamily="66" charset="0"/>
              </a:rPr>
            </a:br>
            <a:r>
              <a:rPr lang="en-US" sz="4000" dirty="0" smtClean="0">
                <a:latin typeface="Lucida Handwriting" pitchFamily="66" charset="0"/>
              </a:rPr>
              <a:t>Architecture</a:t>
            </a:r>
            <a:r>
              <a:rPr lang="en-US" dirty="0" smtClean="0">
                <a:latin typeface="Lucida Handwriting" pitchFamily="66" charset="0"/>
              </a:rPr>
              <a:t/>
            </a:r>
            <a:br>
              <a:rPr lang="en-US" dirty="0" smtClean="0">
                <a:latin typeface="Lucida Handwriting" pitchFamily="66" charset="0"/>
              </a:rPr>
            </a:br>
            <a:endParaRPr lang="es-MX" dirty="0"/>
          </a:p>
        </p:txBody>
      </p:sp>
      <p:sp>
        <p:nvSpPr>
          <p:cNvPr id="5" name="Text Placeholder 4"/>
          <p:cNvSpPr>
            <a:spLocks noGrp="1"/>
          </p:cNvSpPr>
          <p:nvPr>
            <p:ph type="body" idx="1"/>
          </p:nvPr>
        </p:nvSpPr>
        <p:spPr/>
        <p:txBody>
          <a:bodyPr>
            <a:normAutofit fontScale="25000" lnSpcReduction="20000"/>
          </a:bodyPr>
          <a:lstStyle/>
          <a:p>
            <a:endParaRPr lang="en-US" sz="7200" dirty="0" smtClean="0">
              <a:latin typeface="Comic Sans MS" pitchFamily="66" charset="0"/>
            </a:endParaRPr>
          </a:p>
          <a:p>
            <a:endParaRPr lang="en-US" sz="7200" dirty="0" smtClean="0">
              <a:latin typeface="Comic Sans MS" pitchFamily="66" charset="0"/>
            </a:endParaRPr>
          </a:p>
          <a:p>
            <a:endParaRPr lang="en-US" sz="7200" dirty="0">
              <a:latin typeface="Comic Sans MS" pitchFamily="66" charset="0"/>
            </a:endParaRPr>
          </a:p>
          <a:p>
            <a:r>
              <a:rPr lang="en-US" sz="7200" dirty="0" smtClean="0">
                <a:latin typeface="Comic Sans MS" pitchFamily="66" charset="0"/>
              </a:rPr>
              <a:t>GOVERNMENT        BUILDINGS/CHURCHES</a:t>
            </a:r>
          </a:p>
          <a:p>
            <a:endParaRPr lang="es-MX" dirty="0"/>
          </a:p>
        </p:txBody>
      </p:sp>
      <p:sp>
        <p:nvSpPr>
          <p:cNvPr id="6" name="Content Placeholder 5"/>
          <p:cNvSpPr>
            <a:spLocks noGrp="1"/>
          </p:cNvSpPr>
          <p:nvPr>
            <p:ph sz="half" idx="2"/>
          </p:nvPr>
        </p:nvSpPr>
        <p:spPr>
          <a:ln w="57150">
            <a:solidFill>
              <a:schemeClr val="accent2">
                <a:lumMod val="75000"/>
              </a:schemeClr>
            </a:solidFill>
          </a:ln>
        </p:spPr>
        <p:txBody>
          <a:bodyPr>
            <a:normAutofit fontScale="32500" lnSpcReduction="20000"/>
          </a:bodyPr>
          <a:lstStyle/>
          <a:p>
            <a:pPr lvl="0">
              <a:buNone/>
            </a:pPr>
            <a:endParaRPr lang="en-US" sz="4300" dirty="0" smtClean="0">
              <a:latin typeface="Comic Sans MS" pitchFamily="66" charset="0"/>
            </a:endParaRPr>
          </a:p>
          <a:p>
            <a:pPr lvl="0">
              <a:buNone/>
            </a:pPr>
            <a:r>
              <a:rPr lang="en-US" sz="4600" dirty="0" smtClean="0">
                <a:latin typeface="Comic Sans MS" pitchFamily="66" charset="0"/>
              </a:rPr>
              <a:t>Visit </a:t>
            </a:r>
            <a:r>
              <a:rPr lang="en-US" sz="4600" dirty="0">
                <a:latin typeface="Comic Sans MS" pitchFamily="66" charset="0"/>
              </a:rPr>
              <a:t>two older government buildings. What years were they built? What material was used to build them?  Is there a style of architecture common to their design? Ask someone about the history of the building</a:t>
            </a:r>
            <a:r>
              <a:rPr lang="en-US" sz="4600" dirty="0" smtClean="0">
                <a:latin typeface="Comic Sans MS" pitchFamily="66" charset="0"/>
              </a:rPr>
              <a:t>.</a:t>
            </a:r>
          </a:p>
          <a:p>
            <a:pPr lvl="0">
              <a:buNone/>
            </a:pPr>
            <a:r>
              <a:rPr lang="en-US" sz="4600" dirty="0" smtClean="0">
                <a:latin typeface="Comic Sans MS" pitchFamily="66" charset="0"/>
              </a:rPr>
              <a:t>Visit </a:t>
            </a:r>
            <a:r>
              <a:rPr lang="en-US" sz="4600" dirty="0">
                <a:latin typeface="Comic Sans MS" pitchFamily="66" charset="0"/>
              </a:rPr>
              <a:t>two newer government buildings.  Answer the questions listed above</a:t>
            </a:r>
            <a:r>
              <a:rPr lang="en-US" sz="4600" dirty="0" smtClean="0">
                <a:latin typeface="Comic Sans MS" pitchFamily="66" charset="0"/>
              </a:rPr>
              <a:t>.</a:t>
            </a:r>
          </a:p>
          <a:p>
            <a:pPr>
              <a:buNone/>
            </a:pPr>
            <a:endParaRPr lang="en-US" sz="4600" dirty="0" smtClean="0">
              <a:latin typeface="Comic Sans MS" pitchFamily="66" charset="0"/>
            </a:endParaRPr>
          </a:p>
          <a:p>
            <a:pPr>
              <a:buNone/>
            </a:pPr>
            <a:r>
              <a:rPr lang="en-US" sz="4600" dirty="0" smtClean="0">
                <a:latin typeface="Comic Sans MS" pitchFamily="66" charset="0"/>
              </a:rPr>
              <a:t>Take a tour of a famous original Catholic church in your city.  Find out on-line or from the tour guide which architectural styles were used. What details do you observe on the tour?  What building material was used?</a:t>
            </a:r>
          </a:p>
          <a:p>
            <a:pPr>
              <a:buNone/>
            </a:pPr>
            <a:r>
              <a:rPr lang="en-US" sz="4600" dirty="0" smtClean="0">
                <a:latin typeface="Comic Sans MS" pitchFamily="66" charset="0"/>
              </a:rPr>
              <a:t>Visit two or three other churches (any religion).  What differences do you notice?  What similarities? </a:t>
            </a:r>
          </a:p>
          <a:p>
            <a:pPr>
              <a:buNone/>
            </a:pPr>
            <a:endParaRPr lang="es-MX" dirty="0"/>
          </a:p>
        </p:txBody>
      </p:sp>
      <p:sp>
        <p:nvSpPr>
          <p:cNvPr id="7" name="Text Placeholder 6"/>
          <p:cNvSpPr>
            <a:spLocks noGrp="1"/>
          </p:cNvSpPr>
          <p:nvPr>
            <p:ph type="body" sz="quarter" idx="3"/>
          </p:nvPr>
        </p:nvSpPr>
        <p:spPr/>
        <p:txBody>
          <a:bodyPr>
            <a:normAutofit fontScale="25000" lnSpcReduction="20000"/>
          </a:bodyPr>
          <a:lstStyle/>
          <a:p>
            <a:endParaRPr lang="en-US" dirty="0" smtClean="0">
              <a:latin typeface="Comic Sans MS" pitchFamily="66" charset="0"/>
            </a:endParaRPr>
          </a:p>
          <a:p>
            <a:endParaRPr lang="en-US" sz="3800" dirty="0">
              <a:latin typeface="Comic Sans MS" pitchFamily="66" charset="0"/>
            </a:endParaRPr>
          </a:p>
          <a:p>
            <a:r>
              <a:rPr lang="en-US" sz="7200" dirty="0" smtClean="0">
                <a:latin typeface="Comic Sans MS" pitchFamily="66" charset="0"/>
              </a:rPr>
              <a:t>                                    PLAZA/HOMES</a:t>
            </a:r>
            <a:endParaRPr lang="es-MX" sz="7200" dirty="0"/>
          </a:p>
        </p:txBody>
      </p:sp>
      <p:sp>
        <p:nvSpPr>
          <p:cNvPr id="8" name="Content Placeholder 7"/>
          <p:cNvSpPr>
            <a:spLocks noGrp="1"/>
          </p:cNvSpPr>
          <p:nvPr>
            <p:ph sz="quarter" idx="4"/>
          </p:nvPr>
        </p:nvSpPr>
        <p:spPr>
          <a:ln w="57150">
            <a:solidFill>
              <a:schemeClr val="accent3">
                <a:lumMod val="50000"/>
              </a:schemeClr>
            </a:solidFill>
          </a:ln>
        </p:spPr>
        <p:txBody>
          <a:bodyPr>
            <a:normAutofit fontScale="25000" lnSpcReduction="20000"/>
          </a:bodyPr>
          <a:lstStyle/>
          <a:p>
            <a:pPr lvl="0">
              <a:buNone/>
            </a:pPr>
            <a:endParaRPr lang="en-US" sz="5600" dirty="0" smtClean="0">
              <a:latin typeface="Comic Sans MS" pitchFamily="66" charset="0"/>
            </a:endParaRPr>
          </a:p>
          <a:p>
            <a:pPr>
              <a:buNone/>
            </a:pPr>
            <a:r>
              <a:rPr lang="en-US" sz="5600" dirty="0" smtClean="0">
                <a:latin typeface="Comic Sans MS" pitchFamily="66" charset="0"/>
              </a:rPr>
              <a:t>Go to the downtown plaza area of three Mexican towns.  Observe the similarities and the differences of the three downtown areas.  Ask a Mexican what this area is used for.  Ask an elderly Mexican what the plaza was originally used for.</a:t>
            </a:r>
            <a:r>
              <a:rPr lang="en-US" sz="5600" i="1" dirty="0" smtClean="0">
                <a:latin typeface="Comic Sans MS" pitchFamily="66" charset="0"/>
              </a:rPr>
              <a:t> </a:t>
            </a:r>
          </a:p>
          <a:p>
            <a:pPr lvl="0">
              <a:buNone/>
            </a:pPr>
            <a:endParaRPr lang="en-US" sz="5600" dirty="0" smtClean="0">
              <a:latin typeface="Comic Sans MS" pitchFamily="66" charset="0"/>
            </a:endParaRPr>
          </a:p>
          <a:p>
            <a:pPr lvl="0">
              <a:buNone/>
            </a:pPr>
            <a:r>
              <a:rPr lang="en-US" sz="5600" dirty="0" smtClean="0">
                <a:latin typeface="Comic Sans MS" pitchFamily="66" charset="0"/>
              </a:rPr>
              <a:t>Try </a:t>
            </a:r>
            <a:r>
              <a:rPr lang="en-US" sz="5600" dirty="0">
                <a:latin typeface="Comic Sans MS" pitchFamily="66" charset="0"/>
              </a:rPr>
              <a:t>to visit several different styles of homes</a:t>
            </a:r>
            <a:r>
              <a:rPr lang="en-US" sz="5600" dirty="0" smtClean="0">
                <a:latin typeface="Comic Sans MS" pitchFamily="66" charset="0"/>
              </a:rPr>
              <a:t>:</a:t>
            </a:r>
          </a:p>
          <a:p>
            <a:pPr>
              <a:buNone/>
            </a:pPr>
            <a:r>
              <a:rPr lang="en-US" sz="5600" dirty="0" smtClean="0">
                <a:latin typeface="Comic Sans MS" pitchFamily="66" charset="0"/>
              </a:rPr>
              <a:t>Older </a:t>
            </a:r>
            <a:r>
              <a:rPr lang="en-US" sz="5600" dirty="0">
                <a:latin typeface="Comic Sans MS" pitchFamily="66" charset="0"/>
              </a:rPr>
              <a:t>house with the </a:t>
            </a:r>
            <a:r>
              <a:rPr lang="en-US" sz="5600" dirty="0" smtClean="0">
                <a:latin typeface="Comic Sans MS" pitchFamily="66" charset="0"/>
              </a:rPr>
              <a:t>inner courtyard</a:t>
            </a:r>
            <a:endParaRPr lang="en-US" sz="5600" dirty="0">
              <a:latin typeface="Comic Sans MS" pitchFamily="66" charset="0"/>
            </a:endParaRPr>
          </a:p>
          <a:p>
            <a:pPr>
              <a:buNone/>
            </a:pPr>
            <a:r>
              <a:rPr lang="en-US" sz="5600" dirty="0">
                <a:latin typeface="Comic Sans MS" pitchFamily="66" charset="0"/>
              </a:rPr>
              <a:t>Newer house (</a:t>
            </a:r>
            <a:r>
              <a:rPr lang="en-US" sz="5600" dirty="0" err="1">
                <a:latin typeface="Comic Sans MS" pitchFamily="66" charset="0"/>
              </a:rPr>
              <a:t>Fonatur</a:t>
            </a:r>
            <a:r>
              <a:rPr lang="en-US" sz="5600" dirty="0">
                <a:latin typeface="Comic Sans MS" pitchFamily="66" charset="0"/>
              </a:rPr>
              <a:t> style) in a sub-division</a:t>
            </a:r>
          </a:p>
          <a:p>
            <a:pPr>
              <a:buNone/>
            </a:pPr>
            <a:r>
              <a:rPr lang="en-US" sz="5600" dirty="0">
                <a:latin typeface="Comic Sans MS" pitchFamily="66" charset="0"/>
              </a:rPr>
              <a:t>Ranch</a:t>
            </a:r>
          </a:p>
          <a:p>
            <a:pPr>
              <a:buNone/>
            </a:pPr>
            <a:r>
              <a:rPr lang="en-US" sz="5600" dirty="0">
                <a:latin typeface="Comic Sans MS" pitchFamily="66" charset="0"/>
              </a:rPr>
              <a:t>Adobe house</a:t>
            </a:r>
          </a:p>
          <a:p>
            <a:pPr>
              <a:buNone/>
            </a:pPr>
            <a:r>
              <a:rPr lang="en-US" sz="5600" dirty="0">
                <a:latin typeface="Comic Sans MS" pitchFamily="66" charset="0"/>
              </a:rPr>
              <a:t>Tar paper shack</a:t>
            </a:r>
          </a:p>
          <a:p>
            <a:pPr>
              <a:buNone/>
            </a:pPr>
            <a:r>
              <a:rPr lang="en-US" sz="5600" dirty="0">
                <a:latin typeface="Comic Sans MS" pitchFamily="66" charset="0"/>
              </a:rPr>
              <a:t> </a:t>
            </a:r>
            <a:r>
              <a:rPr lang="en-US" sz="5600" dirty="0" smtClean="0">
                <a:latin typeface="Comic Sans MS" pitchFamily="66" charset="0"/>
              </a:rPr>
              <a:t>Notice </a:t>
            </a:r>
            <a:r>
              <a:rPr lang="en-US" sz="5600" dirty="0">
                <a:latin typeface="Comic Sans MS" pitchFamily="66" charset="0"/>
              </a:rPr>
              <a:t>the styles, building materials, decorations, colors, patios, fountains, gardens, etc.  What similarities do you see?  How are houses different than typical </a:t>
            </a:r>
            <a:r>
              <a:rPr lang="en-US" sz="5600" dirty="0" smtClean="0">
                <a:latin typeface="Comic Sans MS" pitchFamily="66" charset="0"/>
              </a:rPr>
              <a:t>houses from your country?</a:t>
            </a:r>
          </a:p>
          <a:p>
            <a:pPr>
              <a:buNone/>
            </a:pPr>
            <a:endParaRPr lang="en-US" sz="5600" dirty="0" smtClean="0">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5257800" y="381000"/>
            <a:ext cx="1647825" cy="12573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838200"/>
            <a:ext cx="2971800" cy="1784350"/>
          </a:xfrm>
        </p:spPr>
        <p:txBody>
          <a:bodyPr>
            <a:normAutofit fontScale="90000"/>
          </a:bodyPr>
          <a:lstStyle/>
          <a:p>
            <a:r>
              <a:rPr lang="es-MX" sz="1800" dirty="0" err="1" smtClean="0"/>
              <a:t>Pastimes</a:t>
            </a:r>
            <a:r>
              <a:rPr lang="es-MX" sz="1800" dirty="0" smtClean="0"/>
              <a:t/>
            </a:r>
            <a:br>
              <a:rPr lang="es-MX" sz="1800" dirty="0" smtClean="0"/>
            </a:br>
            <a:r>
              <a:rPr lang="es-MX" sz="1800" dirty="0"/>
              <a:t/>
            </a:r>
            <a:br>
              <a:rPr lang="es-MX" sz="1800" dirty="0"/>
            </a:br>
            <a:r>
              <a:rPr lang="es-MX" sz="1800" dirty="0" smtClean="0"/>
              <a:t/>
            </a:r>
            <a:br>
              <a:rPr lang="es-MX" sz="1800" dirty="0" smtClean="0"/>
            </a:br>
            <a:r>
              <a:rPr lang="es-MX" sz="1800" dirty="0"/>
              <a:t/>
            </a:r>
            <a:br>
              <a:rPr lang="es-MX" sz="1800" dirty="0"/>
            </a:br>
            <a:r>
              <a:rPr lang="es-MX" sz="1800" dirty="0" smtClean="0">
                <a:latin typeface="Comic Sans MS" pitchFamily="66" charset="0"/>
              </a:rPr>
              <a:t/>
            </a:r>
            <a:br>
              <a:rPr lang="es-MX" sz="1800" dirty="0" smtClean="0">
                <a:latin typeface="Comic Sans MS" pitchFamily="66" charset="0"/>
              </a:rPr>
            </a:br>
            <a:r>
              <a:rPr lang="es-MX" sz="1800" dirty="0">
                <a:latin typeface="Comic Sans MS" pitchFamily="66" charset="0"/>
              </a:rPr>
              <a:t/>
            </a:r>
            <a:br>
              <a:rPr lang="es-MX" sz="1800" dirty="0">
                <a:latin typeface="Comic Sans MS" pitchFamily="66" charset="0"/>
              </a:rPr>
            </a:br>
            <a:r>
              <a:rPr lang="es-MX" sz="1800" dirty="0" smtClean="0">
                <a:latin typeface="Comic Sans MS" pitchFamily="66" charset="0"/>
              </a:rPr>
              <a:t/>
            </a:r>
            <a:br>
              <a:rPr lang="es-MX" sz="1800" dirty="0" smtClean="0">
                <a:latin typeface="Comic Sans MS" pitchFamily="66" charset="0"/>
              </a:rPr>
            </a:br>
            <a:r>
              <a:rPr lang="es-MX" sz="1800" dirty="0">
                <a:latin typeface="Comic Sans MS" pitchFamily="66" charset="0"/>
              </a:rPr>
              <a:t/>
            </a:r>
            <a:br>
              <a:rPr lang="es-MX" sz="1800" dirty="0">
                <a:latin typeface="Comic Sans MS" pitchFamily="66" charset="0"/>
              </a:rPr>
            </a:br>
            <a:r>
              <a:rPr lang="es-MX" sz="1800" dirty="0" smtClean="0">
                <a:latin typeface="Comic Sans MS" pitchFamily="66" charset="0"/>
              </a:rPr>
              <a:t/>
            </a:r>
            <a:br>
              <a:rPr lang="es-MX" sz="1800" dirty="0" smtClean="0">
                <a:latin typeface="Comic Sans MS" pitchFamily="66" charset="0"/>
              </a:rPr>
            </a:br>
            <a:r>
              <a:rPr lang="es-MX" sz="1800" dirty="0">
                <a:latin typeface="Comic Sans MS" pitchFamily="66" charset="0"/>
              </a:rPr>
              <a:t/>
            </a:r>
            <a:br>
              <a:rPr lang="es-MX" sz="1800" dirty="0">
                <a:latin typeface="Comic Sans MS" pitchFamily="66" charset="0"/>
              </a:rPr>
            </a:br>
            <a:r>
              <a:rPr lang="en-US" sz="1800" dirty="0" smtClean="0">
                <a:latin typeface="Comic Sans MS" pitchFamily="66" charset="0"/>
              </a:rPr>
              <a:t>Like any other culture, </a:t>
            </a:r>
            <a:br>
              <a:rPr lang="en-US" sz="1800" dirty="0" smtClean="0">
                <a:latin typeface="Comic Sans MS" pitchFamily="66" charset="0"/>
              </a:rPr>
            </a:br>
            <a:r>
              <a:rPr lang="en-US" sz="1800" dirty="0" smtClean="0">
                <a:latin typeface="Comic Sans MS" pitchFamily="66" charset="0"/>
              </a:rPr>
              <a:t>favorite pastimes depend on the climate, resources, background and education of the population of the</a:t>
            </a:r>
            <a:br>
              <a:rPr lang="en-US" sz="1800" dirty="0" smtClean="0">
                <a:latin typeface="Comic Sans MS" pitchFamily="66" charset="0"/>
              </a:rPr>
            </a:br>
            <a:r>
              <a:rPr lang="en-US" sz="1800" dirty="0" smtClean="0">
                <a:latin typeface="Comic Sans MS" pitchFamily="66" charset="0"/>
              </a:rPr>
              <a:t>particular city or area.  </a:t>
            </a:r>
            <a:r>
              <a:rPr lang="en-US" dirty="0" smtClean="0"/>
              <a:t/>
            </a:r>
            <a:br>
              <a:rPr lang="en-US" dirty="0" smtClean="0"/>
            </a:br>
            <a:endParaRPr lang="es-MX" dirty="0"/>
          </a:p>
        </p:txBody>
      </p:sp>
      <p:sp>
        <p:nvSpPr>
          <p:cNvPr id="8" name="Content Placeholder 7"/>
          <p:cNvSpPr>
            <a:spLocks noGrp="1"/>
          </p:cNvSpPr>
          <p:nvPr>
            <p:ph idx="1"/>
          </p:nvPr>
        </p:nvSpPr>
        <p:spPr>
          <a:xfrm>
            <a:off x="4419600" y="2362200"/>
            <a:ext cx="4267200" cy="4191000"/>
          </a:xfrm>
          <a:ln w="57150">
            <a:solidFill>
              <a:srgbClr val="FF0000"/>
            </a:solidFill>
          </a:ln>
        </p:spPr>
        <p:txBody>
          <a:bodyPr>
            <a:normAutofit fontScale="92500" lnSpcReduction="20000"/>
          </a:bodyPr>
          <a:lstStyle/>
          <a:p>
            <a:pPr>
              <a:buNone/>
            </a:pPr>
            <a:endParaRPr lang="en-US" sz="1600" dirty="0" smtClean="0">
              <a:latin typeface="Comic Sans MS" pitchFamily="66" charset="0"/>
            </a:endParaRPr>
          </a:p>
          <a:p>
            <a:pPr>
              <a:buNone/>
            </a:pPr>
            <a:r>
              <a:rPr lang="en-US" sz="1600" dirty="0" smtClean="0">
                <a:latin typeface="Comic Sans MS" pitchFamily="66" charset="0"/>
              </a:rPr>
              <a:t>1)</a:t>
            </a:r>
            <a:r>
              <a:rPr lang="en-US" sz="1600" b="1" dirty="0" smtClean="0">
                <a:latin typeface="Comic Sans MS" pitchFamily="66" charset="0"/>
              </a:rPr>
              <a:t> Soccer</a:t>
            </a:r>
            <a:r>
              <a:rPr lang="en-US" sz="1600" dirty="0" smtClean="0">
                <a:latin typeface="Comic Sans MS" pitchFamily="66" charset="0"/>
              </a:rPr>
              <a:t>: Find out the names of the main professional teams in Mexico.  Ask grade school children to name the teams and their favorite players.  Note the use of nicknames for the players.</a:t>
            </a:r>
          </a:p>
          <a:p>
            <a:pPr>
              <a:buNone/>
            </a:pPr>
            <a:endParaRPr lang="en-US" sz="1600" dirty="0" smtClean="0">
              <a:latin typeface="Comic Sans MS" pitchFamily="66" charset="0"/>
            </a:endParaRPr>
          </a:p>
          <a:p>
            <a:pPr>
              <a:buNone/>
            </a:pPr>
            <a:r>
              <a:rPr lang="en-US" sz="1600" dirty="0" smtClean="0">
                <a:latin typeface="Comic Sans MS" pitchFamily="66" charset="0"/>
              </a:rPr>
              <a:t>2) </a:t>
            </a:r>
            <a:r>
              <a:rPr lang="en-US" sz="1600" b="1" dirty="0" smtClean="0">
                <a:latin typeface="Comic Sans MS" pitchFamily="66" charset="0"/>
              </a:rPr>
              <a:t>Bullfighting and cockfighting:</a:t>
            </a:r>
            <a:endParaRPr lang="en-US" sz="1600" dirty="0" smtClean="0">
              <a:latin typeface="Comic Sans MS" pitchFamily="66" charset="0"/>
            </a:endParaRPr>
          </a:p>
          <a:p>
            <a:pPr algn="just">
              <a:buNone/>
            </a:pPr>
            <a:r>
              <a:rPr lang="en-US" sz="1600" dirty="0" smtClean="0">
                <a:latin typeface="Comic Sans MS" pitchFamily="66" charset="0"/>
              </a:rPr>
              <a:t>      Which cities or states are famous for bull fighting or cockfighting?</a:t>
            </a:r>
          </a:p>
          <a:p>
            <a:pPr algn="just">
              <a:buNone/>
            </a:pPr>
            <a:r>
              <a:rPr lang="en-US" sz="1600" dirty="0" smtClean="0">
                <a:latin typeface="Comic Sans MS" pitchFamily="66" charset="0"/>
              </a:rPr>
              <a:t>      Find out how much tickets cost for a bull fight.  </a:t>
            </a:r>
          </a:p>
          <a:p>
            <a:pPr algn="just">
              <a:buNone/>
            </a:pPr>
            <a:r>
              <a:rPr lang="en-US" sz="1600" dirty="0" smtClean="0">
                <a:latin typeface="Comic Sans MS" pitchFamily="66" charset="0"/>
              </a:rPr>
              <a:t>      Visit a pet store that sells roosters for fighting.  Ask about the prices. </a:t>
            </a:r>
          </a:p>
          <a:p>
            <a:pPr>
              <a:buNone/>
            </a:pPr>
            <a:endParaRPr lang="en-US" sz="1600" dirty="0" smtClean="0">
              <a:latin typeface="Comic Sans MS" pitchFamily="66" charset="0"/>
            </a:endParaRPr>
          </a:p>
          <a:p>
            <a:pPr>
              <a:buNone/>
            </a:pPr>
            <a:r>
              <a:rPr lang="en-US" sz="1600" dirty="0" smtClean="0">
                <a:latin typeface="Comic Sans MS" pitchFamily="66" charset="0"/>
              </a:rPr>
              <a:t>3) </a:t>
            </a:r>
            <a:r>
              <a:rPr lang="en-US" sz="1600" b="1" dirty="0" err="1" smtClean="0">
                <a:latin typeface="Comic Sans MS" pitchFamily="66" charset="0"/>
              </a:rPr>
              <a:t>Telenovelas</a:t>
            </a:r>
            <a:r>
              <a:rPr lang="en-US" sz="1600" dirty="0" smtClean="0">
                <a:latin typeface="Comic Sans MS" pitchFamily="66" charset="0"/>
              </a:rPr>
              <a:t>: Ask women and men if they watch </a:t>
            </a:r>
            <a:r>
              <a:rPr lang="en-US" sz="1600" dirty="0" err="1" smtClean="0">
                <a:latin typeface="Comic Sans MS" pitchFamily="66" charset="0"/>
              </a:rPr>
              <a:t>telenovelas</a:t>
            </a:r>
            <a:r>
              <a:rPr lang="en-US" sz="1600" dirty="0" smtClean="0">
                <a:latin typeface="Comic Sans MS" pitchFamily="66" charset="0"/>
              </a:rPr>
              <a:t>. You can ask which programs are their favorites and how long they have been fans. How often do </a:t>
            </a:r>
            <a:r>
              <a:rPr lang="en-US" sz="1600" dirty="0" err="1" smtClean="0">
                <a:latin typeface="Comic Sans MS" pitchFamily="66" charset="0"/>
              </a:rPr>
              <a:t>telenovelas</a:t>
            </a:r>
            <a:r>
              <a:rPr lang="en-US" sz="1600" dirty="0" smtClean="0">
                <a:latin typeface="Comic Sans MS" pitchFamily="66" charset="0"/>
              </a:rPr>
              <a:t> appear on television?</a:t>
            </a:r>
          </a:p>
          <a:p>
            <a:pPr lvl="0">
              <a:buNone/>
            </a:pPr>
            <a:endParaRPr lang="es-MX" sz="1600" dirty="0">
              <a:latin typeface="Comic Sans MS" pitchFamily="66" charset="0"/>
            </a:endParaRPr>
          </a:p>
        </p:txBody>
      </p:sp>
      <p:sp>
        <p:nvSpPr>
          <p:cNvPr id="9" name="Text Placeholder 8"/>
          <p:cNvSpPr>
            <a:spLocks noGrp="1"/>
          </p:cNvSpPr>
          <p:nvPr>
            <p:ph type="body" sz="half" idx="2"/>
          </p:nvPr>
        </p:nvSpPr>
        <p:spPr>
          <a:xfrm>
            <a:off x="381000" y="2819400"/>
            <a:ext cx="3276600" cy="3429000"/>
          </a:xfrm>
          <a:ln w="57150">
            <a:solidFill>
              <a:srgbClr val="00B050"/>
            </a:solidFill>
          </a:ln>
        </p:spPr>
        <p:txBody>
          <a:bodyPr>
            <a:normAutofit/>
          </a:bodyPr>
          <a:lstStyle/>
          <a:p>
            <a:pPr lvl="0">
              <a:buFont typeface="Arial" pitchFamily="34" charset="0"/>
              <a:buChar char="•"/>
            </a:pPr>
            <a:r>
              <a:rPr lang="en-US" sz="1600" dirty="0" smtClean="0">
                <a:latin typeface="Comic Sans MS" pitchFamily="66" charset="0"/>
              </a:rPr>
              <a:t>Ask ten Mexicans to name three favorite pastimes. Try to ask a variety of people. What are the most commonly named pastimes?</a:t>
            </a:r>
          </a:p>
          <a:p>
            <a:pPr lvl="0">
              <a:buFont typeface="Arial" pitchFamily="34" charset="0"/>
              <a:buChar char="•"/>
            </a:pPr>
            <a:endParaRPr lang="en-US" sz="1600" dirty="0" smtClean="0">
              <a:latin typeface="Comic Sans MS" pitchFamily="66" charset="0"/>
            </a:endParaRPr>
          </a:p>
          <a:p>
            <a:pPr>
              <a:buFont typeface="Arial" pitchFamily="34" charset="0"/>
              <a:buChar char="•"/>
            </a:pPr>
            <a:r>
              <a:rPr lang="en-US" sz="1600" dirty="0" smtClean="0">
                <a:latin typeface="Comic Sans MS" pitchFamily="66" charset="0"/>
              </a:rPr>
              <a:t>Take an hour or two to try a Mexican pastime that you have never experienced.   This could be something as easy as learning to play dominoes or as complicated as arranging a deep sea fishing expedition.</a:t>
            </a:r>
            <a:endParaRPr lang="es-MX" sz="1600" dirty="0"/>
          </a:p>
        </p:txBody>
      </p:sp>
      <p:sp>
        <p:nvSpPr>
          <p:cNvPr id="10" name="Rectangle 9"/>
          <p:cNvSpPr/>
          <p:nvPr/>
        </p:nvSpPr>
        <p:spPr>
          <a:xfrm rot="20573836">
            <a:off x="2904914" y="904757"/>
            <a:ext cx="373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err="1" smtClean="0">
                <a:solidFill>
                  <a:schemeClr val="tx1"/>
                </a:solidFill>
                <a:latin typeface="Lucida Handwriting" pitchFamily="66" charset="0"/>
              </a:rPr>
              <a:t>Pastimes</a:t>
            </a:r>
            <a:endParaRPr lang="es-MX" sz="3600" dirty="0">
              <a:solidFill>
                <a:schemeClr val="tx1"/>
              </a:solidFill>
              <a:latin typeface="Lucida Handwriting" pitchFamily="66" charset="0"/>
            </a:endParaRPr>
          </a:p>
        </p:txBody>
      </p:sp>
      <p:pic>
        <p:nvPicPr>
          <p:cNvPr id="4098" name="Picture 2"/>
          <p:cNvPicPr>
            <a:picLocks noChangeAspect="1" noChangeArrowheads="1"/>
          </p:cNvPicPr>
          <p:nvPr/>
        </p:nvPicPr>
        <p:blipFill>
          <a:blip r:embed="rId2" cstate="print"/>
          <a:srcRect/>
          <a:stretch>
            <a:fillRect/>
          </a:stretch>
        </p:blipFill>
        <p:spPr bwMode="auto">
          <a:xfrm>
            <a:off x="6781800" y="381000"/>
            <a:ext cx="1600200" cy="18097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4876800" cy="1143000"/>
          </a:xfrm>
        </p:spPr>
        <p:txBody>
          <a:bodyPr>
            <a:normAutofit/>
          </a:bodyPr>
          <a:lstStyle/>
          <a:p>
            <a:r>
              <a:rPr lang="es-MX" sz="3600" dirty="0" smtClean="0">
                <a:latin typeface="Lucida Handwriting" pitchFamily="66" charset="0"/>
              </a:rPr>
              <a:t> </a:t>
            </a:r>
            <a:r>
              <a:rPr lang="es-MX" sz="3600" dirty="0" err="1" smtClean="0">
                <a:latin typeface="Lucida Handwriting" pitchFamily="66" charset="0"/>
              </a:rPr>
              <a:t>Mexican</a:t>
            </a:r>
            <a:r>
              <a:rPr lang="es-MX" sz="3600" dirty="0" smtClean="0">
                <a:latin typeface="Lucida Handwriting" pitchFamily="66" charset="0"/>
              </a:rPr>
              <a:t> </a:t>
            </a:r>
            <a:r>
              <a:rPr lang="es-MX" sz="3600" dirty="0" err="1" smtClean="0">
                <a:latin typeface="Lucida Handwriting" pitchFamily="66" charset="0"/>
              </a:rPr>
              <a:t>Food</a:t>
            </a:r>
            <a:endParaRPr lang="es-MX" sz="3600" dirty="0">
              <a:latin typeface="Lucida Handwriting" pitchFamily="66" charset="0"/>
            </a:endParaRPr>
          </a:p>
        </p:txBody>
      </p:sp>
      <p:sp>
        <p:nvSpPr>
          <p:cNvPr id="6" name="Content Placeholder 5"/>
          <p:cNvSpPr>
            <a:spLocks noGrp="1"/>
          </p:cNvSpPr>
          <p:nvPr>
            <p:ph idx="1"/>
          </p:nvPr>
        </p:nvSpPr>
        <p:spPr>
          <a:ln w="57150">
            <a:solidFill>
              <a:schemeClr val="accent3">
                <a:lumMod val="75000"/>
              </a:schemeClr>
            </a:solidFill>
          </a:ln>
        </p:spPr>
        <p:txBody>
          <a:bodyPr>
            <a:normAutofit fontScale="55000" lnSpcReduction="20000"/>
          </a:bodyPr>
          <a:lstStyle/>
          <a:p>
            <a:pPr>
              <a:buNone/>
            </a:pPr>
            <a:endParaRPr lang="en-US" dirty="0" smtClean="0">
              <a:latin typeface="Comic Sans MS" pitchFamily="66" charset="0"/>
            </a:endParaRPr>
          </a:p>
          <a:p>
            <a:pPr>
              <a:buNone/>
            </a:pPr>
            <a:r>
              <a:rPr lang="en-US" dirty="0" smtClean="0">
                <a:latin typeface="Comic Sans MS" pitchFamily="66" charset="0"/>
              </a:rPr>
              <a:t>1) </a:t>
            </a:r>
            <a:r>
              <a:rPr lang="en-US" dirty="0">
                <a:latin typeface="Comic Sans MS" pitchFamily="66" charset="0"/>
              </a:rPr>
              <a:t>Go to the </a:t>
            </a:r>
            <a:r>
              <a:rPr lang="en-US" dirty="0" smtClean="0">
                <a:latin typeface="Comic Sans MS" pitchFamily="66" charset="0"/>
              </a:rPr>
              <a:t>market</a:t>
            </a:r>
            <a:r>
              <a:rPr lang="en-US" dirty="0">
                <a:latin typeface="Comic Sans MS" pitchFamily="66" charset="0"/>
              </a:rPr>
              <a:t>. See how many fruits or vegetables you can find that are unfamiliar to </a:t>
            </a:r>
            <a:r>
              <a:rPr lang="en-US" dirty="0" smtClean="0">
                <a:latin typeface="Comic Sans MS" pitchFamily="66" charset="0"/>
              </a:rPr>
              <a:t>you.  Try </a:t>
            </a:r>
            <a:r>
              <a:rPr lang="en-US" dirty="0">
                <a:latin typeface="Comic Sans MS" pitchFamily="66" charset="0"/>
              </a:rPr>
              <a:t>to learn the names for 5 of </a:t>
            </a:r>
            <a:r>
              <a:rPr lang="en-US" dirty="0" smtClean="0">
                <a:latin typeface="Comic Sans MS" pitchFamily="66" charset="0"/>
              </a:rPr>
              <a:t>them. Buy </a:t>
            </a:r>
            <a:r>
              <a:rPr lang="en-US" dirty="0">
                <a:latin typeface="Comic Sans MS" pitchFamily="66" charset="0"/>
              </a:rPr>
              <a:t>two or three to take home and try.</a:t>
            </a:r>
          </a:p>
          <a:p>
            <a:pPr>
              <a:buNone/>
            </a:pPr>
            <a:r>
              <a:rPr lang="en-US" dirty="0">
                <a:latin typeface="Comic Sans MS" pitchFamily="66" charset="0"/>
              </a:rPr>
              <a:t> </a:t>
            </a:r>
          </a:p>
          <a:p>
            <a:pPr>
              <a:buNone/>
            </a:pPr>
            <a:r>
              <a:rPr lang="en-US" dirty="0" smtClean="0">
                <a:latin typeface="Comic Sans MS" pitchFamily="66" charset="0"/>
              </a:rPr>
              <a:t>2)Visit </a:t>
            </a:r>
            <a:r>
              <a:rPr lang="en-US" dirty="0">
                <a:latin typeface="Comic Sans MS" pitchFamily="66" charset="0"/>
              </a:rPr>
              <a:t>a </a:t>
            </a:r>
            <a:r>
              <a:rPr lang="en-US" dirty="0" err="1">
                <a:latin typeface="Comic Sans MS" pitchFamily="66" charset="0"/>
              </a:rPr>
              <a:t>tianguis</a:t>
            </a:r>
            <a:r>
              <a:rPr lang="en-US" dirty="0">
                <a:latin typeface="Comic Sans MS" pitchFamily="66" charset="0"/>
              </a:rPr>
              <a:t> </a:t>
            </a:r>
            <a:r>
              <a:rPr lang="en-US" dirty="0" smtClean="0">
                <a:latin typeface="Comic Sans MS" pitchFamily="66" charset="0"/>
              </a:rPr>
              <a:t>market (flea market). </a:t>
            </a:r>
            <a:r>
              <a:rPr lang="en-US" dirty="0">
                <a:latin typeface="Comic Sans MS" pitchFamily="66" charset="0"/>
              </a:rPr>
              <a:t>What differences do you note in the foods for sale here than in a supermarket or even a local market? (Besides the food aspect, what do you note about this type of market?)</a:t>
            </a:r>
          </a:p>
          <a:p>
            <a:pPr>
              <a:buNone/>
            </a:pPr>
            <a:r>
              <a:rPr lang="en-US" dirty="0">
                <a:latin typeface="Comic Sans MS" pitchFamily="66" charset="0"/>
              </a:rPr>
              <a:t> </a:t>
            </a:r>
          </a:p>
          <a:p>
            <a:pPr>
              <a:buNone/>
            </a:pPr>
            <a:r>
              <a:rPr lang="en-US" dirty="0" smtClean="0">
                <a:latin typeface="Comic Sans MS" pitchFamily="66" charset="0"/>
              </a:rPr>
              <a:t>3) As </a:t>
            </a:r>
            <a:r>
              <a:rPr lang="en-US" dirty="0">
                <a:latin typeface="Comic Sans MS" pitchFamily="66" charset="0"/>
              </a:rPr>
              <a:t>you are driving or riding around in the area, notice what food dishes are most commonly advertised on restaurant billboards or on menus. Try one or two of these </a:t>
            </a:r>
            <a:r>
              <a:rPr lang="en-US" dirty="0" smtClean="0">
                <a:latin typeface="Comic Sans MS" pitchFamily="66" charset="0"/>
              </a:rPr>
              <a:t>dishes. How </a:t>
            </a:r>
            <a:r>
              <a:rPr lang="en-US" dirty="0">
                <a:latin typeface="Comic Sans MS" pitchFamily="66" charset="0"/>
              </a:rPr>
              <a:t>are they the same or different than what you had expected of “Mexican” </a:t>
            </a:r>
            <a:r>
              <a:rPr lang="en-US" dirty="0" smtClean="0">
                <a:latin typeface="Comic Sans MS" pitchFamily="66" charset="0"/>
              </a:rPr>
              <a:t>food?</a:t>
            </a:r>
            <a:endParaRPr lang="en-US" dirty="0">
              <a:latin typeface="Comic Sans MS" pitchFamily="66" charset="0"/>
            </a:endParaRPr>
          </a:p>
          <a:p>
            <a:pPr>
              <a:buNone/>
            </a:pPr>
            <a:r>
              <a:rPr lang="en-US" dirty="0">
                <a:latin typeface="Comic Sans MS" pitchFamily="66" charset="0"/>
              </a:rPr>
              <a:t> </a:t>
            </a:r>
          </a:p>
          <a:p>
            <a:pPr>
              <a:buNone/>
            </a:pPr>
            <a:r>
              <a:rPr lang="en-US" dirty="0" smtClean="0">
                <a:latin typeface="Comic Sans MS" pitchFamily="66" charset="0"/>
              </a:rPr>
              <a:t>4) Go </a:t>
            </a:r>
            <a:r>
              <a:rPr lang="en-US" dirty="0">
                <a:latin typeface="Comic Sans MS" pitchFamily="66" charset="0"/>
              </a:rPr>
              <a:t>to a supermarket.  What products do you notice that are surprising to you? </a:t>
            </a:r>
            <a:r>
              <a:rPr lang="en-US" dirty="0" smtClean="0">
                <a:latin typeface="Comic Sans MS" pitchFamily="66" charset="0"/>
              </a:rPr>
              <a:t>Or </a:t>
            </a:r>
            <a:r>
              <a:rPr lang="en-US" dirty="0">
                <a:latin typeface="Comic Sans MS" pitchFamily="66" charset="0"/>
              </a:rPr>
              <a:t>is </a:t>
            </a:r>
            <a:r>
              <a:rPr lang="en-US" dirty="0" smtClean="0">
                <a:latin typeface="Comic Sans MS" pitchFamily="66" charset="0"/>
              </a:rPr>
              <a:t>it the </a:t>
            </a:r>
            <a:r>
              <a:rPr lang="en-US" dirty="0">
                <a:latin typeface="Comic Sans MS" pitchFamily="66" charset="0"/>
              </a:rPr>
              <a:t>packaging or something else that you especially notice?</a:t>
            </a:r>
          </a:p>
          <a:p>
            <a:endParaRPr lang="es-MX" dirty="0"/>
          </a:p>
        </p:txBody>
      </p:sp>
      <p:pic>
        <p:nvPicPr>
          <p:cNvPr id="5123" name="Picture 3"/>
          <p:cNvPicPr>
            <a:picLocks noChangeAspect="1" noChangeArrowheads="1"/>
          </p:cNvPicPr>
          <p:nvPr/>
        </p:nvPicPr>
        <p:blipFill>
          <a:blip r:embed="rId2" cstate="print"/>
          <a:srcRect/>
          <a:stretch>
            <a:fillRect/>
          </a:stretch>
        </p:blipFill>
        <p:spPr bwMode="auto">
          <a:xfrm>
            <a:off x="5257800" y="228600"/>
            <a:ext cx="1609725" cy="16287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pPr algn="l"/>
            <a:r>
              <a:rPr lang="es-MX" sz="3600" dirty="0" smtClean="0">
                <a:latin typeface="Lucida Handwriting" pitchFamily="66" charset="0"/>
              </a:rPr>
              <a:t>                </a:t>
            </a:r>
            <a:r>
              <a:rPr lang="es-MX" sz="3600" dirty="0" err="1" smtClean="0">
                <a:latin typeface="Lucida Handwriting" pitchFamily="66" charset="0"/>
              </a:rPr>
              <a:t>Music</a:t>
            </a:r>
            <a:endParaRPr lang="es-MX" sz="3600" dirty="0">
              <a:latin typeface="Lucida Handwriting" pitchFamily="66" charset="0"/>
            </a:endParaRPr>
          </a:p>
        </p:txBody>
      </p:sp>
      <p:sp>
        <p:nvSpPr>
          <p:cNvPr id="3" name="Content Placeholder 2"/>
          <p:cNvSpPr>
            <a:spLocks noGrp="1"/>
          </p:cNvSpPr>
          <p:nvPr>
            <p:ph idx="1"/>
          </p:nvPr>
        </p:nvSpPr>
        <p:spPr>
          <a:xfrm>
            <a:off x="685800" y="2590800"/>
            <a:ext cx="8001000" cy="2971801"/>
          </a:xfrm>
          <a:ln w="57150">
            <a:solidFill>
              <a:srgbClr val="FFC000"/>
            </a:solidFill>
          </a:ln>
        </p:spPr>
        <p:txBody>
          <a:bodyPr>
            <a:normAutofit fontScale="85000" lnSpcReduction="10000"/>
          </a:bodyPr>
          <a:lstStyle/>
          <a:p>
            <a:pPr>
              <a:buNone/>
            </a:pPr>
            <a:r>
              <a:rPr lang="en-US" sz="2000" dirty="0">
                <a:latin typeface="Comic Sans MS" pitchFamily="66" charset="0"/>
              </a:rPr>
              <a:t> </a:t>
            </a:r>
            <a:endParaRPr lang="en-US" sz="1600" dirty="0">
              <a:latin typeface="Comic Sans MS" pitchFamily="66" charset="0"/>
            </a:endParaRPr>
          </a:p>
          <a:p>
            <a:pPr>
              <a:buNone/>
            </a:pPr>
            <a:r>
              <a:rPr lang="en-US" sz="2000" dirty="0">
                <a:latin typeface="Comic Sans MS" pitchFamily="66" charset="0"/>
              </a:rPr>
              <a:t> </a:t>
            </a:r>
          </a:p>
          <a:p>
            <a:pPr marL="457200" indent="-457200">
              <a:buNone/>
            </a:pPr>
            <a:r>
              <a:rPr lang="en-US" sz="2000" dirty="0" smtClean="0">
                <a:latin typeface="Comic Sans MS" pitchFamily="66" charset="0"/>
              </a:rPr>
              <a:t>1) Look </a:t>
            </a:r>
            <a:r>
              <a:rPr lang="en-US" sz="2000" dirty="0">
                <a:latin typeface="Comic Sans MS" pitchFamily="66" charset="0"/>
              </a:rPr>
              <a:t>up "Banda", "Mariachi", "Salsa", and "</a:t>
            </a:r>
            <a:r>
              <a:rPr lang="en-US" sz="2000" dirty="0" err="1">
                <a:latin typeface="Comic Sans MS" pitchFamily="66" charset="0"/>
              </a:rPr>
              <a:t>Corridos</a:t>
            </a:r>
            <a:r>
              <a:rPr lang="en-US" sz="2000" dirty="0">
                <a:latin typeface="Comic Sans MS" pitchFamily="66" charset="0"/>
              </a:rPr>
              <a:t>" </a:t>
            </a:r>
            <a:r>
              <a:rPr lang="en-US" sz="2000" dirty="0" smtClean="0">
                <a:latin typeface="Comic Sans MS" pitchFamily="66" charset="0"/>
              </a:rPr>
              <a:t>on youtube.com and </a:t>
            </a:r>
            <a:r>
              <a:rPr lang="en-US" sz="2000" dirty="0">
                <a:latin typeface="Comic Sans MS" pitchFamily="66" charset="0"/>
              </a:rPr>
              <a:t>listen to these popular varieties of Mexican music. </a:t>
            </a:r>
            <a:endParaRPr lang="en-US" sz="2000" dirty="0" smtClean="0">
              <a:latin typeface="Comic Sans MS" pitchFamily="66" charset="0"/>
            </a:endParaRPr>
          </a:p>
          <a:p>
            <a:pPr marL="457200" indent="-457200">
              <a:buAutoNum type="arabicParenR"/>
            </a:pPr>
            <a:endParaRPr lang="en-US" sz="2000" dirty="0" smtClean="0">
              <a:latin typeface="Comic Sans MS" pitchFamily="66" charset="0"/>
            </a:endParaRPr>
          </a:p>
          <a:p>
            <a:pPr>
              <a:buNone/>
            </a:pPr>
            <a:r>
              <a:rPr lang="en-US" sz="2000" dirty="0" smtClean="0">
                <a:latin typeface="Comic Sans MS" pitchFamily="66" charset="0"/>
              </a:rPr>
              <a:t>2) Ask five </a:t>
            </a:r>
            <a:r>
              <a:rPr lang="en-US" sz="2000" dirty="0">
                <a:latin typeface="Comic Sans MS" pitchFamily="66" charset="0"/>
              </a:rPr>
              <a:t>Mexicans which of these (or other music) is their favorite. </a:t>
            </a:r>
          </a:p>
          <a:p>
            <a:pPr>
              <a:buNone/>
            </a:pPr>
            <a:r>
              <a:rPr lang="en-US" sz="2000" dirty="0">
                <a:latin typeface="Comic Sans MS" pitchFamily="66" charset="0"/>
              </a:rPr>
              <a:t> </a:t>
            </a:r>
          </a:p>
          <a:p>
            <a:pPr>
              <a:buNone/>
            </a:pPr>
            <a:r>
              <a:rPr lang="en-US" sz="2000" dirty="0" smtClean="0">
                <a:latin typeface="Comic Sans MS" pitchFamily="66" charset="0"/>
              </a:rPr>
              <a:t>3)  Go </a:t>
            </a:r>
            <a:r>
              <a:rPr lang="en-US" sz="2000" dirty="0">
                <a:latin typeface="Comic Sans MS" pitchFamily="66" charset="0"/>
              </a:rPr>
              <a:t>to a restaurant where one of these styles is the live music.  </a:t>
            </a:r>
          </a:p>
          <a:p>
            <a:pPr>
              <a:buNone/>
            </a:pPr>
            <a:r>
              <a:rPr lang="en-US" sz="2000" dirty="0">
                <a:latin typeface="Comic Sans MS" pitchFamily="66" charset="0"/>
              </a:rPr>
              <a:t> </a:t>
            </a:r>
          </a:p>
          <a:p>
            <a:pPr>
              <a:buNone/>
            </a:pPr>
            <a:r>
              <a:rPr lang="en-US" sz="2000" dirty="0" smtClean="0">
                <a:latin typeface="Comic Sans MS" pitchFamily="66" charset="0"/>
              </a:rPr>
              <a:t>4)  Attend  </a:t>
            </a:r>
            <a:r>
              <a:rPr lang="en-US" sz="2000" dirty="0">
                <a:latin typeface="Comic Sans MS" pitchFamily="66" charset="0"/>
              </a:rPr>
              <a:t>a folkloric dance program in the plaza or cultural center.</a:t>
            </a:r>
          </a:p>
          <a:p>
            <a:endParaRPr lang="es-MX" dirty="0"/>
          </a:p>
        </p:txBody>
      </p:sp>
      <p:pic>
        <p:nvPicPr>
          <p:cNvPr id="21506" name="Picture 2"/>
          <p:cNvPicPr>
            <a:picLocks noChangeAspect="1" noChangeArrowheads="1"/>
          </p:cNvPicPr>
          <p:nvPr/>
        </p:nvPicPr>
        <p:blipFill>
          <a:blip r:embed="rId2" cstate="print"/>
          <a:srcRect/>
          <a:stretch>
            <a:fillRect/>
          </a:stretch>
        </p:blipFill>
        <p:spPr bwMode="auto">
          <a:xfrm>
            <a:off x="4648200" y="381000"/>
            <a:ext cx="2590800" cy="194566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424550">
            <a:off x="764272" y="189584"/>
            <a:ext cx="2654311" cy="926336"/>
          </a:xfrm>
        </p:spPr>
        <p:txBody>
          <a:bodyPr>
            <a:normAutofit/>
          </a:bodyPr>
          <a:lstStyle/>
          <a:p>
            <a:r>
              <a:rPr lang="es-MX" sz="3600" dirty="0" err="1" smtClean="0">
                <a:latin typeface="Lucida Handwriting" pitchFamily="66" charset="0"/>
              </a:rPr>
              <a:t>Clothing</a:t>
            </a:r>
            <a:endParaRPr lang="es-MX" sz="3600" dirty="0">
              <a:latin typeface="Lucida Handwriting" pitchFamily="66" charset="0"/>
            </a:endParaRPr>
          </a:p>
        </p:txBody>
      </p:sp>
      <p:sp>
        <p:nvSpPr>
          <p:cNvPr id="6" name="Text Placeholder 5"/>
          <p:cNvSpPr>
            <a:spLocks noGrp="1"/>
          </p:cNvSpPr>
          <p:nvPr>
            <p:ph type="body" sz="half" idx="2"/>
          </p:nvPr>
        </p:nvSpPr>
        <p:spPr>
          <a:xfrm>
            <a:off x="228600" y="1435100"/>
            <a:ext cx="3236913" cy="4691063"/>
          </a:xfrm>
          <a:ln w="57150">
            <a:solidFill>
              <a:schemeClr val="accent4">
                <a:lumMod val="75000"/>
              </a:schemeClr>
            </a:solidFill>
          </a:ln>
        </p:spPr>
        <p:txBody>
          <a:bodyPr>
            <a:normAutofit fontScale="92500"/>
          </a:bodyPr>
          <a:lstStyle/>
          <a:p>
            <a:r>
              <a:rPr lang="en-US" sz="1600" dirty="0">
                <a:latin typeface="Comic Sans MS" pitchFamily="66" charset="0"/>
              </a:rPr>
              <a:t> </a:t>
            </a:r>
          </a:p>
          <a:p>
            <a:pPr marL="342900" indent="-342900"/>
            <a:r>
              <a:rPr lang="en-US" sz="1600" dirty="0" smtClean="0">
                <a:latin typeface="Comic Sans MS" pitchFamily="66" charset="0"/>
              </a:rPr>
              <a:t>1) Go </a:t>
            </a:r>
            <a:r>
              <a:rPr lang="en-US" sz="1600" dirty="0">
                <a:latin typeface="Comic Sans MS" pitchFamily="66" charset="0"/>
              </a:rPr>
              <a:t>to a public place and find </a:t>
            </a:r>
            <a:r>
              <a:rPr lang="en-US" sz="1600" dirty="0" smtClean="0">
                <a:latin typeface="Comic Sans MS" pitchFamily="66" charset="0"/>
              </a:rPr>
              <a:t>a place </a:t>
            </a:r>
            <a:r>
              <a:rPr lang="en-US" sz="1600" dirty="0">
                <a:latin typeface="Comic Sans MS" pitchFamily="66" charset="0"/>
              </a:rPr>
              <a:t>to sit where you </a:t>
            </a:r>
            <a:r>
              <a:rPr lang="en-US" sz="1600" dirty="0" smtClean="0">
                <a:latin typeface="Comic Sans MS" pitchFamily="66" charset="0"/>
              </a:rPr>
              <a:t>can</a:t>
            </a:r>
          </a:p>
          <a:p>
            <a:pPr marL="342900" indent="-342900"/>
            <a:r>
              <a:rPr lang="en-US" sz="1600" dirty="0" smtClean="0">
                <a:latin typeface="Comic Sans MS" pitchFamily="66" charset="0"/>
              </a:rPr>
              <a:t>observe </a:t>
            </a:r>
            <a:r>
              <a:rPr lang="en-US" sz="1600" dirty="0">
                <a:latin typeface="Comic Sans MS" pitchFamily="66" charset="0"/>
              </a:rPr>
              <a:t>people without being </a:t>
            </a:r>
            <a:endParaRPr lang="en-US" sz="1600" dirty="0" smtClean="0">
              <a:latin typeface="Comic Sans MS" pitchFamily="66" charset="0"/>
            </a:endParaRPr>
          </a:p>
          <a:p>
            <a:pPr marL="342900" indent="-342900"/>
            <a:r>
              <a:rPr lang="en-US" sz="1600" dirty="0" smtClean="0">
                <a:latin typeface="Comic Sans MS" pitchFamily="66" charset="0"/>
              </a:rPr>
              <a:t>obvious </a:t>
            </a:r>
            <a:r>
              <a:rPr lang="en-US" sz="1600" dirty="0">
                <a:latin typeface="Comic Sans MS" pitchFamily="66" charset="0"/>
              </a:rPr>
              <a:t>about it--perhaps a </a:t>
            </a:r>
            <a:endParaRPr lang="en-US" sz="1600" dirty="0" smtClean="0">
              <a:latin typeface="Comic Sans MS" pitchFamily="66" charset="0"/>
            </a:endParaRPr>
          </a:p>
          <a:p>
            <a:pPr marL="342900" indent="-342900"/>
            <a:r>
              <a:rPr lang="en-US" sz="1600" dirty="0" smtClean="0">
                <a:latin typeface="Comic Sans MS" pitchFamily="66" charset="0"/>
              </a:rPr>
              <a:t>shopping </a:t>
            </a:r>
            <a:r>
              <a:rPr lang="en-US" sz="1600" dirty="0">
                <a:latin typeface="Comic Sans MS" pitchFamily="66" charset="0"/>
              </a:rPr>
              <a:t>plaza, an airport, a </a:t>
            </a:r>
            <a:endParaRPr lang="en-US" sz="1600" dirty="0" smtClean="0">
              <a:latin typeface="Comic Sans MS" pitchFamily="66" charset="0"/>
            </a:endParaRPr>
          </a:p>
          <a:p>
            <a:pPr marL="342900" indent="-342900"/>
            <a:r>
              <a:rPr lang="en-US" sz="1600" dirty="0" smtClean="0">
                <a:latin typeface="Comic Sans MS" pitchFamily="66" charset="0"/>
              </a:rPr>
              <a:t>plaza. Observe adults,children,and</a:t>
            </a:r>
            <a:endParaRPr lang="en-US" sz="1600" dirty="0">
              <a:latin typeface="Comic Sans MS" pitchFamily="66" charset="0"/>
            </a:endParaRPr>
          </a:p>
          <a:p>
            <a:pPr marL="342900" indent="-342900"/>
            <a:r>
              <a:rPr lang="en-US" sz="1600" dirty="0" smtClean="0">
                <a:latin typeface="Comic Sans MS" pitchFamily="66" charset="0"/>
              </a:rPr>
              <a:t>young </a:t>
            </a:r>
            <a:r>
              <a:rPr lang="en-US" sz="1600" dirty="0">
                <a:latin typeface="Comic Sans MS" pitchFamily="66" charset="0"/>
              </a:rPr>
              <a:t>people</a:t>
            </a:r>
            <a:r>
              <a:rPr lang="en-US" sz="1600" dirty="0" smtClean="0">
                <a:latin typeface="Comic Sans MS" pitchFamily="66" charset="0"/>
              </a:rPr>
              <a:t>.</a:t>
            </a:r>
          </a:p>
          <a:p>
            <a:pPr marL="342900" indent="-342900"/>
            <a:r>
              <a:rPr lang="en-US" sz="1600" dirty="0" smtClean="0">
                <a:latin typeface="Comic Sans MS" pitchFamily="66" charset="0"/>
              </a:rPr>
              <a:t>   What </a:t>
            </a:r>
            <a:r>
              <a:rPr lang="en-US" sz="1600" dirty="0">
                <a:latin typeface="Comic Sans MS" pitchFamily="66" charset="0"/>
              </a:rPr>
              <a:t>do you notice in </a:t>
            </a:r>
            <a:r>
              <a:rPr lang="en-US" sz="1600" dirty="0" smtClean="0">
                <a:latin typeface="Comic Sans MS" pitchFamily="66" charset="0"/>
              </a:rPr>
              <a:t>their</a:t>
            </a:r>
          </a:p>
          <a:p>
            <a:pPr marL="342900" indent="-342900"/>
            <a:r>
              <a:rPr lang="en-US" sz="1600" dirty="0" smtClean="0">
                <a:latin typeface="Comic Sans MS" pitchFamily="66" charset="0"/>
              </a:rPr>
              <a:t>dress </a:t>
            </a:r>
            <a:r>
              <a:rPr lang="en-US" sz="1600" dirty="0">
                <a:latin typeface="Comic Sans MS" pitchFamily="66" charset="0"/>
              </a:rPr>
              <a:t>that is different than </a:t>
            </a:r>
            <a:r>
              <a:rPr lang="en-US" sz="1600" dirty="0" smtClean="0">
                <a:latin typeface="Comic Sans MS" pitchFamily="66" charset="0"/>
              </a:rPr>
              <a:t>or</a:t>
            </a:r>
          </a:p>
          <a:p>
            <a:pPr marL="342900" indent="-342900"/>
            <a:r>
              <a:rPr lang="en-US" sz="1600" dirty="0" smtClean="0">
                <a:latin typeface="Comic Sans MS" pitchFamily="66" charset="0"/>
              </a:rPr>
              <a:t>similar </a:t>
            </a:r>
            <a:r>
              <a:rPr lang="en-US" sz="1600" dirty="0">
                <a:latin typeface="Comic Sans MS" pitchFamily="66" charset="0"/>
              </a:rPr>
              <a:t>to your home culture? </a:t>
            </a:r>
          </a:p>
          <a:p>
            <a:r>
              <a:rPr lang="en-US" sz="1600" dirty="0" smtClean="0">
                <a:latin typeface="Comic Sans MS" pitchFamily="66" charset="0"/>
              </a:rPr>
              <a:t>   Also</a:t>
            </a:r>
            <a:r>
              <a:rPr lang="en-US" sz="1600" dirty="0">
                <a:latin typeface="Comic Sans MS" pitchFamily="66" charset="0"/>
              </a:rPr>
              <a:t>, what differences do you </a:t>
            </a:r>
            <a:r>
              <a:rPr lang="en-US" sz="1600" dirty="0" smtClean="0">
                <a:latin typeface="Comic Sans MS" pitchFamily="66" charset="0"/>
              </a:rPr>
              <a:t>see between </a:t>
            </a:r>
            <a:r>
              <a:rPr lang="en-US" sz="1600" dirty="0">
                <a:latin typeface="Comic Sans MS" pitchFamily="66" charset="0"/>
              </a:rPr>
              <a:t>old and young</a:t>
            </a:r>
            <a:r>
              <a:rPr lang="en-US" sz="1600" dirty="0" smtClean="0">
                <a:latin typeface="Comic Sans MS" pitchFamily="66" charset="0"/>
              </a:rPr>
              <a:t>?</a:t>
            </a:r>
          </a:p>
          <a:p>
            <a:endParaRPr lang="en-US" sz="1600" dirty="0">
              <a:latin typeface="Comic Sans MS" pitchFamily="66" charset="0"/>
            </a:endParaRPr>
          </a:p>
          <a:p>
            <a:r>
              <a:rPr lang="en-US" sz="1600" dirty="0" smtClean="0">
                <a:latin typeface="Comic Sans MS" pitchFamily="66" charset="0"/>
              </a:rPr>
              <a:t>2) Go </a:t>
            </a:r>
            <a:r>
              <a:rPr lang="en-US" sz="1600" dirty="0">
                <a:latin typeface="Comic Sans MS" pitchFamily="66" charset="0"/>
              </a:rPr>
              <a:t>to a shopping mall. Notice the kinds of stores that are most common with regard to clothing.</a:t>
            </a:r>
          </a:p>
          <a:p>
            <a:endParaRPr lang="en-US" dirty="0"/>
          </a:p>
          <a:p>
            <a:endParaRPr lang="es-MX" dirty="0"/>
          </a:p>
        </p:txBody>
      </p:sp>
      <p:pic>
        <p:nvPicPr>
          <p:cNvPr id="8" name="Picture 7" descr="http://www.mexicommerce.com.mx/eng/productos/images/muneca_quetz_tehuana.jpg"/>
          <p:cNvPicPr/>
          <p:nvPr/>
        </p:nvPicPr>
        <p:blipFill>
          <a:blip r:embed="rId2" cstate="print"/>
          <a:srcRect/>
          <a:stretch>
            <a:fillRect/>
          </a:stretch>
        </p:blipFill>
        <p:spPr bwMode="auto">
          <a:xfrm>
            <a:off x="3581401" y="4267200"/>
            <a:ext cx="5029200" cy="1818005"/>
          </a:xfrm>
          <a:prstGeom prst="rect">
            <a:avLst/>
          </a:prstGeom>
          <a:noFill/>
          <a:ln w="9525">
            <a:noFill/>
            <a:miter lim="800000"/>
            <a:headEnd/>
            <a:tailEnd/>
          </a:ln>
        </p:spPr>
      </p:pic>
      <p:sp>
        <p:nvSpPr>
          <p:cNvPr id="5" name="Content Placeholder 4"/>
          <p:cNvSpPr>
            <a:spLocks noGrp="1"/>
          </p:cNvSpPr>
          <p:nvPr>
            <p:ph idx="1"/>
          </p:nvPr>
        </p:nvSpPr>
        <p:spPr>
          <a:xfrm>
            <a:off x="3657600" y="228601"/>
            <a:ext cx="4953000" cy="3962399"/>
          </a:xfrm>
          <a:ln w="57150">
            <a:solidFill>
              <a:schemeClr val="accent2">
                <a:lumMod val="75000"/>
              </a:schemeClr>
            </a:solidFill>
          </a:ln>
        </p:spPr>
        <p:txBody>
          <a:bodyPr>
            <a:normAutofit fontScale="70000" lnSpcReduction="20000"/>
          </a:bodyPr>
          <a:lstStyle/>
          <a:p>
            <a:pPr>
              <a:buNone/>
            </a:pPr>
            <a:r>
              <a:rPr lang="en-US" sz="1600" dirty="0">
                <a:latin typeface="Comic Sans MS" pitchFamily="66" charset="0"/>
              </a:rPr>
              <a:t> </a:t>
            </a:r>
            <a:endParaRPr lang="en-US" sz="2000" dirty="0">
              <a:latin typeface="Comic Sans MS" pitchFamily="66" charset="0"/>
            </a:endParaRPr>
          </a:p>
          <a:p>
            <a:pPr>
              <a:buNone/>
            </a:pPr>
            <a:r>
              <a:rPr lang="en-US" sz="2000" dirty="0" smtClean="0">
                <a:latin typeface="Comic Sans MS" pitchFamily="66" charset="0"/>
              </a:rPr>
              <a:t>The traditional dress code for women consisted of a skirt accompanied by a tunic called </a:t>
            </a:r>
            <a:r>
              <a:rPr lang="en-US" sz="2000" dirty="0" err="1" smtClean="0">
                <a:latin typeface="Comic Sans MS" pitchFamily="66" charset="0"/>
              </a:rPr>
              <a:t>huipil</a:t>
            </a:r>
            <a:r>
              <a:rPr lang="en-US" sz="2000" dirty="0" smtClean="0">
                <a:latin typeface="Comic Sans MS" pitchFamily="66" charset="0"/>
              </a:rPr>
              <a:t>. They used a shoulder cape by the name of </a:t>
            </a:r>
            <a:r>
              <a:rPr lang="en-US" sz="2000" dirty="0" err="1" smtClean="0">
                <a:latin typeface="Comic Sans MS" pitchFamily="66" charset="0"/>
              </a:rPr>
              <a:t>quechuemitl</a:t>
            </a:r>
            <a:r>
              <a:rPr lang="en-US" sz="2000" dirty="0" smtClean="0">
                <a:latin typeface="Comic Sans MS" pitchFamily="66" charset="0"/>
              </a:rPr>
              <a:t> to cover their shoulders and a </a:t>
            </a:r>
            <a:r>
              <a:rPr lang="en-US" sz="2000" dirty="0" err="1" smtClean="0">
                <a:latin typeface="Comic Sans MS" pitchFamily="66" charset="0"/>
              </a:rPr>
              <a:t>rezobo</a:t>
            </a:r>
            <a:r>
              <a:rPr lang="en-US" sz="2000" dirty="0" smtClean="0">
                <a:latin typeface="Comic Sans MS" pitchFamily="66" charset="0"/>
              </a:rPr>
              <a:t> </a:t>
            </a:r>
            <a:r>
              <a:rPr lang="en-US" sz="2000" dirty="0">
                <a:latin typeface="Comic Sans MS" pitchFamily="66" charset="0"/>
              </a:rPr>
              <a:t>shawl</a:t>
            </a:r>
            <a:r>
              <a:rPr lang="en-US" sz="2000" dirty="0" smtClean="0">
                <a:latin typeface="Comic Sans MS" pitchFamily="66" charset="0"/>
              </a:rPr>
              <a:t> to take over the head. The </a:t>
            </a:r>
            <a:r>
              <a:rPr lang="en-US" sz="2000" dirty="0">
                <a:latin typeface="Comic Sans MS" pitchFamily="66" charset="0"/>
              </a:rPr>
              <a:t>clothing for men</a:t>
            </a:r>
            <a:r>
              <a:rPr lang="en-US" sz="2000" dirty="0" smtClean="0">
                <a:latin typeface="Comic Sans MS" pitchFamily="66" charset="0"/>
              </a:rPr>
              <a:t> bears likeliness to European style clothing. Trousers and shirts are common but with the native addition of the large blanket cape known as </a:t>
            </a:r>
            <a:r>
              <a:rPr lang="en-US" sz="2000" dirty="0" err="1" smtClean="0">
                <a:latin typeface="Comic Sans MS" pitchFamily="66" charset="0"/>
              </a:rPr>
              <a:t>sarape</a:t>
            </a:r>
            <a:r>
              <a:rPr lang="en-US" sz="2000" dirty="0" smtClean="0">
                <a:latin typeface="Comic Sans MS" pitchFamily="66" charset="0"/>
              </a:rPr>
              <a:t>. This attire is not complete without boots. As for the celebration dresses, you will find that the Mexicans have different </a:t>
            </a:r>
            <a:r>
              <a:rPr lang="en-US" sz="2000" dirty="0">
                <a:latin typeface="Comic Sans MS" pitchFamily="66" charset="0"/>
              </a:rPr>
              <a:t>costumes </a:t>
            </a:r>
            <a:r>
              <a:rPr lang="en-US" sz="2000" u="sng" dirty="0">
                <a:latin typeface="Comic Sans MS" pitchFamily="66" charset="0"/>
              </a:rPr>
              <a:t>for</a:t>
            </a:r>
            <a:r>
              <a:rPr lang="en-US" sz="2000" dirty="0" smtClean="0">
                <a:latin typeface="Comic Sans MS" pitchFamily="66" charset="0"/>
              </a:rPr>
              <a:t> special days in the year which are worn to complement the feel of the occasion.                     From www.answers.com</a:t>
            </a:r>
          </a:p>
          <a:p>
            <a:pPr>
              <a:buNone/>
            </a:pPr>
            <a:endParaRPr lang="en-US" sz="2000" dirty="0">
              <a:latin typeface="Comic Sans MS" pitchFamily="66" charset="0"/>
            </a:endParaRPr>
          </a:p>
          <a:p>
            <a:pPr>
              <a:buNone/>
            </a:pPr>
            <a:r>
              <a:rPr lang="en-US" sz="2000" dirty="0" smtClean="0">
                <a:latin typeface="Comic Sans MS" pitchFamily="66" charset="0"/>
              </a:rPr>
              <a:t>3) Research </a:t>
            </a:r>
            <a:r>
              <a:rPr lang="en-US" sz="2000" dirty="0">
                <a:latin typeface="Comic Sans MS" pitchFamily="66" charset="0"/>
              </a:rPr>
              <a:t>the traditional clothing of four </a:t>
            </a:r>
            <a:r>
              <a:rPr lang="en-US" sz="2000" dirty="0" smtClean="0">
                <a:latin typeface="Comic Sans MS" pitchFamily="66" charset="0"/>
              </a:rPr>
              <a:t>areas </a:t>
            </a:r>
            <a:r>
              <a:rPr lang="en-US" sz="2000" dirty="0">
                <a:latin typeface="Comic Sans MS" pitchFamily="66" charset="0"/>
              </a:rPr>
              <a:t>of Mexico.  You can find dolls dressed in traditional  folkloric dress or see a traditional folkloric dance program.  </a:t>
            </a:r>
            <a:r>
              <a:rPr lang="en-US" sz="2000" dirty="0" smtClean="0">
                <a:latin typeface="Comic Sans MS" pitchFamily="66" charset="0"/>
              </a:rPr>
              <a:t> </a:t>
            </a:r>
            <a:endParaRPr lang="en-US" sz="2000" dirty="0">
              <a:latin typeface="Comic Sans MS" pitchFamily="66" charset="0"/>
            </a:endParaRPr>
          </a:p>
          <a:p>
            <a:pPr>
              <a:buNone/>
            </a:pPr>
            <a:r>
              <a:rPr lang="es-MX" dirty="0" smtClean="0"/>
              <a:t> </a:t>
            </a: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5562600"/>
            <a:ext cx="4343400" cy="1066800"/>
          </a:xfrm>
        </p:spPr>
        <p:txBody>
          <a:bodyPr>
            <a:normAutofit/>
          </a:bodyPr>
          <a:lstStyle/>
          <a:p>
            <a:pPr algn="l"/>
            <a:r>
              <a:rPr lang="es-MX" dirty="0" smtClean="0">
                <a:latin typeface="Lucida Handwriting" pitchFamily="66" charset="0"/>
              </a:rPr>
              <a:t>           </a:t>
            </a:r>
            <a:r>
              <a:rPr lang="es-MX" sz="4000" dirty="0" err="1" smtClean="0">
                <a:latin typeface="Lucida Handwriting" pitchFamily="66" charset="0"/>
              </a:rPr>
              <a:t>History</a:t>
            </a:r>
            <a:r>
              <a:rPr lang="es-MX" sz="4000" dirty="0" smtClean="0"/>
              <a:t> </a:t>
            </a:r>
            <a:endParaRPr lang="es-MX" sz="4000" dirty="0"/>
          </a:p>
        </p:txBody>
      </p:sp>
      <p:sp>
        <p:nvSpPr>
          <p:cNvPr id="6" name="Content Placeholder 5"/>
          <p:cNvSpPr>
            <a:spLocks noGrp="1"/>
          </p:cNvSpPr>
          <p:nvPr>
            <p:ph idx="1"/>
          </p:nvPr>
        </p:nvSpPr>
        <p:spPr>
          <a:xfrm>
            <a:off x="381000" y="381000"/>
            <a:ext cx="8229600" cy="4953000"/>
          </a:xfrm>
          <a:ln w="57150">
            <a:solidFill>
              <a:srgbClr val="00B050"/>
            </a:solidFill>
          </a:ln>
        </p:spPr>
        <p:txBody>
          <a:bodyPr>
            <a:normAutofit fontScale="25000" lnSpcReduction="20000"/>
          </a:bodyPr>
          <a:lstStyle/>
          <a:p>
            <a:pPr>
              <a:buNone/>
            </a:pPr>
            <a:r>
              <a:rPr lang="en-US" sz="6400" dirty="0"/>
              <a:t> </a:t>
            </a:r>
          </a:p>
          <a:p>
            <a:pPr>
              <a:buNone/>
            </a:pPr>
            <a:r>
              <a:rPr lang="en-US" sz="6400" dirty="0">
                <a:latin typeface="Comic Sans MS" pitchFamily="66" charset="0"/>
              </a:rPr>
              <a:t> </a:t>
            </a:r>
            <a:r>
              <a:rPr lang="en-US" sz="6400" dirty="0" smtClean="0">
                <a:latin typeface="Comic Sans MS" pitchFamily="66" charset="0"/>
              </a:rPr>
              <a:t>1) Draw </a:t>
            </a:r>
            <a:r>
              <a:rPr lang="en-US" sz="6400" dirty="0">
                <a:latin typeface="Comic Sans MS" pitchFamily="66" charset="0"/>
              </a:rPr>
              <a:t>a time line that includes major Mexican historical events. This can begin at the time of the Spanish landing here, or if you prefer, you can go back before that time. This can be something you do little by little as you learn things over the next number of months, or you can do it all at once early on. This project can be worked on as a couple or a family, and can be done on paper, or if you like you can do a 3D model and involve the whole family.</a:t>
            </a:r>
          </a:p>
          <a:p>
            <a:pPr>
              <a:buNone/>
            </a:pPr>
            <a:r>
              <a:rPr lang="en-US" sz="6400" dirty="0">
                <a:latin typeface="Comic Sans MS" pitchFamily="66" charset="0"/>
              </a:rPr>
              <a:t> </a:t>
            </a:r>
            <a:endParaRPr lang="en-US" sz="6400" dirty="0" smtClean="0">
              <a:latin typeface="Comic Sans MS" pitchFamily="66" charset="0"/>
            </a:endParaRPr>
          </a:p>
          <a:p>
            <a:pPr>
              <a:buNone/>
            </a:pPr>
            <a:r>
              <a:rPr lang="en-US" sz="6400" dirty="0" smtClean="0">
                <a:latin typeface="Comic Sans MS" pitchFamily="66" charset="0"/>
              </a:rPr>
              <a:t>2) Ask </a:t>
            </a:r>
            <a:r>
              <a:rPr lang="en-US" sz="6400" dirty="0">
                <a:latin typeface="Comic Sans MS" pitchFamily="66" charset="0"/>
              </a:rPr>
              <a:t>four Mexicans to tell you who they think are the three most important persons in the history of Mexico and why.</a:t>
            </a:r>
          </a:p>
          <a:p>
            <a:pPr>
              <a:buNone/>
            </a:pPr>
            <a:r>
              <a:rPr lang="en-US" sz="6400" dirty="0">
                <a:latin typeface="Comic Sans MS" pitchFamily="66" charset="0"/>
              </a:rPr>
              <a:t> </a:t>
            </a:r>
          </a:p>
          <a:p>
            <a:pPr>
              <a:buNone/>
            </a:pPr>
            <a:r>
              <a:rPr lang="en-US" sz="6400" dirty="0" smtClean="0">
                <a:latin typeface="Comic Sans MS" pitchFamily="66" charset="0"/>
              </a:rPr>
              <a:t>3)  While you are in  </a:t>
            </a:r>
            <a:r>
              <a:rPr lang="en-US" sz="6400" dirty="0" err="1" smtClean="0">
                <a:latin typeface="Comic Sans MS" pitchFamily="66" charset="0"/>
              </a:rPr>
              <a:t>Guadalajara,take</a:t>
            </a:r>
            <a:r>
              <a:rPr lang="en-US" sz="6400" dirty="0" smtClean="0">
                <a:latin typeface="Comic Sans MS" pitchFamily="66" charset="0"/>
              </a:rPr>
              <a:t> </a:t>
            </a:r>
            <a:r>
              <a:rPr lang="en-US" sz="6400" dirty="0">
                <a:latin typeface="Comic Sans MS" pitchFamily="66" charset="0"/>
              </a:rPr>
              <a:t>the </a:t>
            </a:r>
            <a:r>
              <a:rPr lang="en-US" sz="6400" dirty="0" err="1">
                <a:latin typeface="Comic Sans MS" pitchFamily="66" charset="0"/>
              </a:rPr>
              <a:t>Tapatio</a:t>
            </a:r>
            <a:r>
              <a:rPr lang="en-US" sz="6400" dirty="0">
                <a:latin typeface="Comic Sans MS" pitchFamily="66" charset="0"/>
              </a:rPr>
              <a:t> Tour (double </a:t>
            </a:r>
            <a:r>
              <a:rPr lang="en-US" sz="6400" dirty="0" err="1">
                <a:latin typeface="Comic Sans MS" pitchFamily="66" charset="0"/>
              </a:rPr>
              <a:t>decker</a:t>
            </a:r>
            <a:r>
              <a:rPr lang="en-US" sz="6400" dirty="0">
                <a:latin typeface="Comic Sans MS" pitchFamily="66" charset="0"/>
              </a:rPr>
              <a:t> </a:t>
            </a:r>
            <a:r>
              <a:rPr lang="en-US" sz="6400" dirty="0" smtClean="0">
                <a:latin typeface="Comic Sans MS" pitchFamily="66" charset="0"/>
              </a:rPr>
              <a:t>bus). It </a:t>
            </a:r>
            <a:r>
              <a:rPr lang="en-US" sz="6400" dirty="0">
                <a:latin typeface="Comic Sans MS" pitchFamily="66" charset="0"/>
              </a:rPr>
              <a:t>will be informative with regard to the history of the city.</a:t>
            </a:r>
          </a:p>
          <a:p>
            <a:pPr>
              <a:buNone/>
            </a:pPr>
            <a:r>
              <a:rPr lang="en-US" sz="6400" dirty="0">
                <a:latin typeface="Comic Sans MS" pitchFamily="66" charset="0"/>
              </a:rPr>
              <a:t> </a:t>
            </a:r>
          </a:p>
          <a:p>
            <a:pPr>
              <a:buNone/>
            </a:pPr>
            <a:r>
              <a:rPr lang="en-US" sz="6400" dirty="0" smtClean="0">
                <a:latin typeface="Comic Sans MS" pitchFamily="66" charset="0"/>
              </a:rPr>
              <a:t>4) Visit a historical museum or investigate a historical site.  Take notes to share with your coach.</a:t>
            </a:r>
          </a:p>
          <a:p>
            <a:pPr>
              <a:buNone/>
            </a:pPr>
            <a:r>
              <a:rPr lang="en-US" sz="6400" dirty="0">
                <a:latin typeface="Comic Sans MS" pitchFamily="66" charset="0"/>
              </a:rPr>
              <a:t> </a:t>
            </a:r>
            <a:endParaRPr lang="en-US" sz="6400" dirty="0" smtClean="0">
              <a:latin typeface="Comic Sans MS" pitchFamily="66" charset="0"/>
            </a:endParaRPr>
          </a:p>
          <a:p>
            <a:pPr>
              <a:buNone/>
            </a:pPr>
            <a:r>
              <a:rPr lang="en-US" sz="6400" dirty="0" smtClean="0">
                <a:latin typeface="Comic Sans MS" pitchFamily="66" charset="0"/>
              </a:rPr>
              <a:t>5) Buy </a:t>
            </a:r>
            <a:r>
              <a:rPr lang="en-US" sz="6400" dirty="0">
                <a:latin typeface="Comic Sans MS" pitchFamily="66" charset="0"/>
              </a:rPr>
              <a:t>a Mexican flag. Find out what the significance is of </a:t>
            </a:r>
            <a:r>
              <a:rPr lang="en-US" sz="6400" dirty="0" smtClean="0">
                <a:latin typeface="Comic Sans MS" pitchFamily="66" charset="0"/>
              </a:rPr>
              <a:t>the</a:t>
            </a:r>
          </a:p>
          <a:p>
            <a:pPr marL="514350" indent="-514350">
              <a:buNone/>
            </a:pPr>
            <a:r>
              <a:rPr lang="en-US" sz="6400" dirty="0" smtClean="0">
                <a:latin typeface="Comic Sans MS" pitchFamily="66" charset="0"/>
              </a:rPr>
              <a:t> </a:t>
            </a:r>
            <a:r>
              <a:rPr lang="en-US" sz="6400" dirty="0">
                <a:latin typeface="Comic Sans MS" pitchFamily="66" charset="0"/>
              </a:rPr>
              <a:t>items on the front. You could ask a Mexican first</a:t>
            </a:r>
            <a:r>
              <a:rPr lang="en-US" sz="6400" dirty="0" smtClean="0">
                <a:latin typeface="Comic Sans MS" pitchFamily="66" charset="0"/>
              </a:rPr>
              <a:t>,</a:t>
            </a:r>
          </a:p>
          <a:p>
            <a:pPr marL="514350" indent="-514350">
              <a:buNone/>
            </a:pPr>
            <a:r>
              <a:rPr lang="en-US" sz="6400" dirty="0" smtClean="0">
                <a:latin typeface="Comic Sans MS" pitchFamily="66" charset="0"/>
              </a:rPr>
              <a:t> </a:t>
            </a:r>
            <a:r>
              <a:rPr lang="en-US" sz="6400" dirty="0">
                <a:latin typeface="Comic Sans MS" pitchFamily="66" charset="0"/>
              </a:rPr>
              <a:t>but you may also need to check a book or the internet </a:t>
            </a:r>
            <a:endParaRPr lang="en-US" sz="6400" dirty="0" smtClean="0">
              <a:latin typeface="Comic Sans MS" pitchFamily="66" charset="0"/>
            </a:endParaRPr>
          </a:p>
          <a:p>
            <a:pPr marL="514350" indent="-514350">
              <a:buNone/>
            </a:pPr>
            <a:r>
              <a:rPr lang="en-US" sz="6400" dirty="0" smtClean="0">
                <a:latin typeface="Comic Sans MS" pitchFamily="66" charset="0"/>
              </a:rPr>
              <a:t>for </a:t>
            </a:r>
            <a:r>
              <a:rPr lang="en-US" sz="6400" dirty="0">
                <a:latin typeface="Comic Sans MS" pitchFamily="66" charset="0"/>
              </a:rPr>
              <a:t>more information.</a:t>
            </a:r>
          </a:p>
          <a:p>
            <a:endParaRPr lang="es-MX" sz="4000" dirty="0"/>
          </a:p>
        </p:txBody>
      </p:sp>
      <p:pic>
        <p:nvPicPr>
          <p:cNvPr id="7170" name="Picture 2"/>
          <p:cNvPicPr>
            <a:picLocks noChangeAspect="1" noChangeArrowheads="1"/>
          </p:cNvPicPr>
          <p:nvPr/>
        </p:nvPicPr>
        <p:blipFill>
          <a:blip r:embed="rId2" cstate="print"/>
          <a:srcRect/>
          <a:stretch>
            <a:fillRect/>
          </a:stretch>
        </p:blipFill>
        <p:spPr bwMode="auto">
          <a:xfrm>
            <a:off x="6400800" y="3733800"/>
            <a:ext cx="2195512" cy="284183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5046" y="6019800"/>
            <a:ext cx="3942154" cy="702482"/>
          </a:xfrm>
        </p:spPr>
        <p:txBody>
          <a:bodyPr>
            <a:noAutofit/>
          </a:bodyPr>
          <a:lstStyle/>
          <a:p>
            <a:r>
              <a:rPr lang="es-MX" sz="3600" dirty="0" err="1" smtClean="0">
                <a:latin typeface="Lucida Handwriting" pitchFamily="66" charset="0"/>
              </a:rPr>
              <a:t>Catholicism</a:t>
            </a:r>
            <a:endParaRPr lang="es-MX" sz="3600" dirty="0">
              <a:latin typeface="Lucida Handwriting" pitchFamily="66" charset="0"/>
            </a:endParaRPr>
          </a:p>
        </p:txBody>
      </p:sp>
      <p:sp>
        <p:nvSpPr>
          <p:cNvPr id="5" name="Content Placeholder 4"/>
          <p:cNvSpPr>
            <a:spLocks noGrp="1"/>
          </p:cNvSpPr>
          <p:nvPr>
            <p:ph sz="half" idx="1"/>
          </p:nvPr>
        </p:nvSpPr>
        <p:spPr>
          <a:xfrm>
            <a:off x="533400" y="381000"/>
            <a:ext cx="3657600" cy="5562600"/>
          </a:xfrm>
          <a:ln w="57150">
            <a:solidFill>
              <a:schemeClr val="tx2">
                <a:lumMod val="75000"/>
              </a:schemeClr>
            </a:solidFill>
          </a:ln>
        </p:spPr>
        <p:txBody>
          <a:bodyPr>
            <a:normAutofit fontScale="25000" lnSpcReduction="20000"/>
          </a:bodyPr>
          <a:lstStyle/>
          <a:p>
            <a:pPr>
              <a:buNone/>
            </a:pPr>
            <a:endParaRPr lang="en-US" sz="4000" dirty="0" smtClean="0">
              <a:solidFill>
                <a:schemeClr val="tx1"/>
              </a:solidFill>
              <a:latin typeface="Comic Sans MS" pitchFamily="66" charset="0"/>
            </a:endParaRPr>
          </a:p>
          <a:p>
            <a:pPr>
              <a:buNone/>
            </a:pPr>
            <a:r>
              <a:rPr lang="en-US" sz="6400" dirty="0" smtClean="0">
                <a:solidFill>
                  <a:schemeClr val="tx1"/>
                </a:solidFill>
                <a:latin typeface="Comic Sans MS" pitchFamily="66" charset="0"/>
              </a:rPr>
              <a:t>Although Mexico calls herself a “Roman Catholic” country, anthropologists would point out that Mexico’s main religion is classified as a “</a:t>
            </a:r>
            <a:r>
              <a:rPr lang="en-US" sz="6400" b="1" dirty="0" smtClean="0">
                <a:solidFill>
                  <a:schemeClr val="tx1"/>
                </a:solidFill>
                <a:latin typeface="Comic Sans MS" pitchFamily="66" charset="0"/>
              </a:rPr>
              <a:t>Popular Religion</a:t>
            </a:r>
            <a:r>
              <a:rPr lang="en-US" sz="6400" dirty="0" smtClean="0">
                <a:solidFill>
                  <a:schemeClr val="tx1"/>
                </a:solidFill>
                <a:latin typeface="Comic Sans MS" pitchFamily="66" charset="0"/>
              </a:rPr>
              <a:t>,” consisting of magical-religious beliefs </a:t>
            </a:r>
            <a:r>
              <a:rPr lang="en-US" sz="6400" dirty="0" err="1" smtClean="0">
                <a:solidFill>
                  <a:schemeClr val="tx1"/>
                </a:solidFill>
                <a:latin typeface="Comic Sans MS" pitchFamily="66" charset="0"/>
              </a:rPr>
              <a:t>syncretized</a:t>
            </a:r>
            <a:r>
              <a:rPr lang="en-US" sz="6400" dirty="0" smtClean="0">
                <a:solidFill>
                  <a:schemeClr val="tx1"/>
                </a:solidFill>
                <a:latin typeface="Comic Sans MS" pitchFamily="66" charset="0"/>
              </a:rPr>
              <a:t> with Shamanic (communication with the spirit world) and Catholic traditions.</a:t>
            </a:r>
            <a:r>
              <a:rPr lang="en-US" sz="6400" b="1" dirty="0" smtClean="0">
                <a:solidFill>
                  <a:schemeClr val="tx1"/>
                </a:solidFill>
                <a:latin typeface="Comic Sans MS" pitchFamily="66" charset="0"/>
              </a:rPr>
              <a:t>  </a:t>
            </a:r>
            <a:r>
              <a:rPr lang="en-US" sz="6400" dirty="0" smtClean="0">
                <a:solidFill>
                  <a:schemeClr val="tx1"/>
                </a:solidFill>
                <a:latin typeface="Comic Sans MS" pitchFamily="66" charset="0"/>
              </a:rPr>
              <a:t>See  articles on </a:t>
            </a:r>
            <a:r>
              <a:rPr lang="en-US" sz="6400" i="1" dirty="0" smtClean="0">
                <a:solidFill>
                  <a:schemeClr val="tx1"/>
                </a:solidFill>
                <a:latin typeface="Comic Sans MS" pitchFamily="66" charset="0"/>
              </a:rPr>
              <a:t>Religion in Mexico</a:t>
            </a:r>
            <a:r>
              <a:rPr lang="en-US" sz="6400" dirty="0" smtClean="0">
                <a:solidFill>
                  <a:schemeClr val="tx1"/>
                </a:solidFill>
                <a:latin typeface="Comic Sans MS" pitchFamily="66" charset="0"/>
              </a:rPr>
              <a:t> and </a:t>
            </a:r>
            <a:r>
              <a:rPr lang="en-US" sz="6400" i="1" dirty="0" smtClean="0">
                <a:solidFill>
                  <a:schemeClr val="tx1"/>
                </a:solidFill>
                <a:latin typeface="Comic Sans MS" pitchFamily="66" charset="0"/>
              </a:rPr>
              <a:t>Catholicism</a:t>
            </a:r>
            <a:r>
              <a:rPr lang="en-US" sz="6400" dirty="0" smtClean="0">
                <a:solidFill>
                  <a:schemeClr val="tx1"/>
                </a:solidFill>
                <a:latin typeface="Comic Sans MS" pitchFamily="66" charset="0"/>
              </a:rPr>
              <a:t>  from Handbook.   </a:t>
            </a:r>
          </a:p>
          <a:p>
            <a:pPr>
              <a:buNone/>
            </a:pPr>
            <a:r>
              <a:rPr lang="en-US" sz="6400" dirty="0" smtClean="0">
                <a:latin typeface="Comic Sans MS" pitchFamily="66" charset="0"/>
              </a:rPr>
              <a:t>1</a:t>
            </a:r>
            <a:r>
              <a:rPr lang="en-US" sz="6400" dirty="0">
                <a:latin typeface="Comic Sans MS" pitchFamily="66" charset="0"/>
              </a:rPr>
              <a:t>) Visit two mission churches and discover their history. </a:t>
            </a:r>
          </a:p>
          <a:p>
            <a:pPr>
              <a:buNone/>
            </a:pPr>
            <a:r>
              <a:rPr lang="en-US" sz="6400" dirty="0">
                <a:latin typeface="Comic Sans MS" pitchFamily="66" charset="0"/>
              </a:rPr>
              <a:t>2) Ask three different Mexican Catholics about the influence of Catholicism in his life and his country.</a:t>
            </a:r>
          </a:p>
          <a:p>
            <a:pPr>
              <a:buNone/>
            </a:pPr>
            <a:r>
              <a:rPr lang="en-US" sz="6400" dirty="0">
                <a:latin typeface="Comic Sans MS" pitchFamily="66" charset="0"/>
              </a:rPr>
              <a:t>3) Ask three different Mexican believers from Catholic backgrounds how their friends and families reacted when they were first converted</a:t>
            </a:r>
            <a:r>
              <a:rPr lang="en-US" sz="6400" dirty="0" smtClean="0">
                <a:latin typeface="Comic Sans MS" pitchFamily="66" charset="0"/>
              </a:rPr>
              <a:t>.</a:t>
            </a:r>
          </a:p>
          <a:p>
            <a:pPr>
              <a:buNone/>
            </a:pPr>
            <a:r>
              <a:rPr lang="en-US" sz="6400" dirty="0" smtClean="0">
                <a:latin typeface="Comic Sans MS" pitchFamily="66" charset="0"/>
              </a:rPr>
              <a:t>4) Read Martin Gonzalez’s research paper on Protestantism in Mexico.</a:t>
            </a:r>
            <a:endParaRPr lang="en-US" sz="6400" dirty="0">
              <a:latin typeface="Comic Sans MS" pitchFamily="66" charset="0"/>
            </a:endParaRPr>
          </a:p>
          <a:p>
            <a:endParaRPr lang="es-MX" sz="6400" dirty="0"/>
          </a:p>
        </p:txBody>
      </p:sp>
      <p:sp>
        <p:nvSpPr>
          <p:cNvPr id="6" name="Content Placeholder 5"/>
          <p:cNvSpPr>
            <a:spLocks noGrp="1"/>
          </p:cNvSpPr>
          <p:nvPr>
            <p:ph sz="half" idx="2"/>
          </p:nvPr>
        </p:nvSpPr>
        <p:spPr>
          <a:xfrm>
            <a:off x="4419600" y="1676400"/>
            <a:ext cx="4419600" cy="4953000"/>
          </a:xfrm>
          <a:ln w="57150">
            <a:solidFill>
              <a:srgbClr val="92D050"/>
            </a:solidFill>
          </a:ln>
        </p:spPr>
        <p:txBody>
          <a:bodyPr>
            <a:normAutofit fontScale="25000" lnSpcReduction="20000"/>
          </a:bodyPr>
          <a:lstStyle/>
          <a:p>
            <a:pPr marL="514350" indent="-514350">
              <a:buNone/>
            </a:pPr>
            <a:r>
              <a:rPr lang="en-US" sz="6000" dirty="0" smtClean="0">
                <a:latin typeface="Comic Sans MS" pitchFamily="66" charset="0"/>
              </a:rPr>
              <a:t>1)Find </a:t>
            </a:r>
            <a:r>
              <a:rPr lang="en-US" sz="6000" dirty="0">
                <a:latin typeface="Comic Sans MS" pitchFamily="66" charset="0"/>
              </a:rPr>
              <a:t>ten images of the </a:t>
            </a:r>
            <a:r>
              <a:rPr lang="en-US" sz="6000" dirty="0" err="1">
                <a:latin typeface="Comic Sans MS" pitchFamily="66" charset="0"/>
              </a:rPr>
              <a:t>Virgen</a:t>
            </a:r>
            <a:r>
              <a:rPr lang="en-US" sz="6000" dirty="0">
                <a:latin typeface="Comic Sans MS" pitchFamily="66" charset="0"/>
              </a:rPr>
              <a:t> of Guadalupe in your city. (Look for some unusual ones.) </a:t>
            </a:r>
            <a:endParaRPr lang="en-US" sz="6000" dirty="0" smtClean="0">
              <a:latin typeface="Comic Sans MS" pitchFamily="66" charset="0"/>
            </a:endParaRPr>
          </a:p>
          <a:p>
            <a:pPr marL="514350" indent="-514350">
              <a:buAutoNum type="arabicParenR"/>
            </a:pPr>
            <a:endParaRPr lang="en-US" sz="6000" dirty="0">
              <a:latin typeface="Comic Sans MS" pitchFamily="66" charset="0"/>
            </a:endParaRPr>
          </a:p>
          <a:p>
            <a:pPr>
              <a:buNone/>
            </a:pPr>
            <a:r>
              <a:rPr lang="en-US" sz="6000" dirty="0">
                <a:latin typeface="Comic Sans MS" pitchFamily="66" charset="0"/>
              </a:rPr>
              <a:t>2) Compare an image of the </a:t>
            </a:r>
            <a:r>
              <a:rPr lang="en-US" sz="6000" dirty="0" err="1">
                <a:latin typeface="Comic Sans MS" pitchFamily="66" charset="0"/>
              </a:rPr>
              <a:t>Virgen</a:t>
            </a:r>
            <a:r>
              <a:rPr lang="en-US" sz="6000" dirty="0">
                <a:latin typeface="Comic Sans MS" pitchFamily="66" charset="0"/>
              </a:rPr>
              <a:t> of </a:t>
            </a:r>
            <a:r>
              <a:rPr lang="en-US" sz="6000" dirty="0" err="1">
                <a:latin typeface="Comic Sans MS" pitchFamily="66" charset="0"/>
              </a:rPr>
              <a:t>Quadalupe</a:t>
            </a:r>
            <a:r>
              <a:rPr lang="en-US" sz="6000" dirty="0">
                <a:latin typeface="Comic Sans MS" pitchFamily="66" charset="0"/>
              </a:rPr>
              <a:t> with the traditional image of the </a:t>
            </a:r>
            <a:r>
              <a:rPr lang="en-US" sz="6000" dirty="0" smtClean="0">
                <a:latin typeface="Comic Sans MS" pitchFamily="66" charset="0"/>
              </a:rPr>
              <a:t>Virgin </a:t>
            </a:r>
            <a:r>
              <a:rPr lang="en-US" sz="6000" dirty="0">
                <a:latin typeface="Comic Sans MS" pitchFamily="66" charset="0"/>
              </a:rPr>
              <a:t>Mary.  What differences do you notice</a:t>
            </a:r>
            <a:r>
              <a:rPr lang="en-US" sz="6000" dirty="0" smtClean="0">
                <a:latin typeface="Comic Sans MS" pitchFamily="66" charset="0"/>
              </a:rPr>
              <a:t>?</a:t>
            </a:r>
          </a:p>
          <a:p>
            <a:pPr>
              <a:buNone/>
            </a:pPr>
            <a:endParaRPr lang="en-US" sz="6000" dirty="0">
              <a:latin typeface="Comic Sans MS" pitchFamily="66" charset="0"/>
            </a:endParaRPr>
          </a:p>
          <a:p>
            <a:pPr>
              <a:buNone/>
            </a:pPr>
            <a:r>
              <a:rPr lang="en-US" sz="6000" dirty="0" smtClean="0">
                <a:latin typeface="Comic Sans MS" pitchFamily="66" charset="0"/>
              </a:rPr>
              <a:t>3</a:t>
            </a:r>
            <a:r>
              <a:rPr lang="en-US" sz="6000" dirty="0">
                <a:latin typeface="Comic Sans MS" pitchFamily="66" charset="0"/>
              </a:rPr>
              <a:t>) View an illustrated narrative about the </a:t>
            </a:r>
            <a:r>
              <a:rPr lang="en-US" sz="6000" dirty="0" err="1">
                <a:latin typeface="Comic Sans MS" pitchFamily="66" charset="0"/>
              </a:rPr>
              <a:t>Virgen</a:t>
            </a:r>
            <a:r>
              <a:rPr lang="en-US" sz="6000" dirty="0">
                <a:latin typeface="Comic Sans MS" pitchFamily="66" charset="0"/>
              </a:rPr>
              <a:t> at </a:t>
            </a:r>
            <a:r>
              <a:rPr lang="en-US" sz="6000" u="sng" dirty="0">
                <a:latin typeface="Comic Sans MS" pitchFamily="66" charset="0"/>
                <a:hlinkClick r:id="rId2"/>
              </a:rPr>
              <a:t>http://</a:t>
            </a:r>
            <a:r>
              <a:rPr lang="en-US" sz="6000" u="sng" dirty="0" smtClean="0">
                <a:latin typeface="Comic Sans MS" pitchFamily="66" charset="0"/>
                <a:hlinkClick r:id="rId2"/>
              </a:rPr>
              <a:t>www.youtube.com/watch?v=RC0v9xZktEw</a:t>
            </a:r>
            <a:endParaRPr lang="en-US" sz="6000" dirty="0">
              <a:latin typeface="Comic Sans MS" pitchFamily="66" charset="0"/>
            </a:endParaRPr>
          </a:p>
          <a:p>
            <a:pPr>
              <a:buNone/>
            </a:pPr>
            <a:r>
              <a:rPr lang="en-US" sz="6000" dirty="0">
                <a:latin typeface="Comic Sans MS" pitchFamily="66" charset="0"/>
              </a:rPr>
              <a:t>4) Read </a:t>
            </a:r>
            <a:r>
              <a:rPr lang="en-US" sz="6000" dirty="0" smtClean="0">
                <a:latin typeface="Comic Sans MS" pitchFamily="66" charset="0"/>
              </a:rPr>
              <a:t>the </a:t>
            </a:r>
            <a:r>
              <a:rPr lang="en-US" sz="6000" dirty="0">
                <a:latin typeface="Comic Sans MS" pitchFamily="66" charset="0"/>
              </a:rPr>
              <a:t>following articles:  </a:t>
            </a:r>
          </a:p>
          <a:p>
            <a:pPr algn="ctr">
              <a:buNone/>
            </a:pPr>
            <a:r>
              <a:rPr lang="en-US" sz="6000" u="sng" dirty="0" smtClean="0">
                <a:latin typeface="Comic Sans MS" pitchFamily="66" charset="0"/>
                <a:hlinkClick r:id="rId3"/>
              </a:rPr>
              <a:t>http</a:t>
            </a:r>
            <a:r>
              <a:rPr lang="en-US" sz="6000" u="sng" dirty="0">
                <a:latin typeface="Comic Sans MS" pitchFamily="66" charset="0"/>
                <a:hlinkClick r:id="rId3"/>
              </a:rPr>
              <a:t>://www.sancta.org</a:t>
            </a:r>
            <a:r>
              <a:rPr lang="en-US" sz="6000" u="sng" dirty="0" smtClean="0">
                <a:latin typeface="Comic Sans MS" pitchFamily="66" charset="0"/>
                <a:hlinkClick r:id="rId3"/>
              </a:rPr>
              <a:t>/</a:t>
            </a:r>
            <a:r>
              <a:rPr lang="en-US" sz="6000" u="sng" dirty="0" smtClean="0">
                <a:latin typeface="Comic Sans MS" pitchFamily="66" charset="0"/>
                <a:hlinkClick r:id="rId4"/>
              </a:rPr>
              <a:t> http</a:t>
            </a:r>
            <a:r>
              <a:rPr lang="en-US" sz="6000" u="sng" dirty="0">
                <a:latin typeface="Comic Sans MS" pitchFamily="66" charset="0"/>
                <a:hlinkClick r:id="rId4"/>
              </a:rPr>
              <a:t>://en.wikipedia.org/wiki/Our_Lady_of_Guadalupe</a:t>
            </a:r>
            <a:endParaRPr lang="en-US" sz="6000" dirty="0">
              <a:latin typeface="Comic Sans MS" pitchFamily="66" charset="0"/>
            </a:endParaRPr>
          </a:p>
          <a:p>
            <a:pPr>
              <a:buNone/>
            </a:pPr>
            <a:r>
              <a:rPr lang="en-US" sz="6000" dirty="0" smtClean="0">
                <a:latin typeface="Comic Sans MS" pitchFamily="66" charset="0"/>
              </a:rPr>
              <a:t>5</a:t>
            </a:r>
            <a:r>
              <a:rPr lang="en-US" sz="6000" dirty="0">
                <a:latin typeface="Comic Sans MS" pitchFamily="66" charset="0"/>
              </a:rPr>
              <a:t>) More recently, the “</a:t>
            </a:r>
            <a:r>
              <a:rPr lang="en-US" sz="6000" dirty="0" err="1" smtClean="0">
                <a:latin typeface="Comic Sans MS" pitchFamily="66" charset="0"/>
              </a:rPr>
              <a:t>virgencita</a:t>
            </a:r>
            <a:r>
              <a:rPr lang="en-US" sz="6000" dirty="0">
                <a:latin typeface="Comic Sans MS" pitchFamily="66" charset="0"/>
              </a:rPr>
              <a:t>” cartoon-like image has appeared all over Mexico.  </a:t>
            </a:r>
            <a:r>
              <a:rPr lang="en-US" sz="6000" u="sng" dirty="0">
                <a:latin typeface="Comic Sans MS" pitchFamily="66" charset="0"/>
                <a:hlinkClick r:id="rId5"/>
              </a:rPr>
              <a:t>http://www.facebook.com/pages/Virgencita-Plis/48804724847</a:t>
            </a:r>
            <a:endParaRPr lang="en-US" sz="6000" dirty="0">
              <a:latin typeface="Comic Sans MS" pitchFamily="66" charset="0"/>
            </a:endParaRPr>
          </a:p>
          <a:p>
            <a:pPr>
              <a:buNone/>
            </a:pPr>
            <a:endParaRPr lang="en-US" sz="6000" dirty="0" smtClean="0">
              <a:latin typeface="Comic Sans MS" pitchFamily="66" charset="0"/>
            </a:endParaRPr>
          </a:p>
          <a:p>
            <a:pPr>
              <a:buNone/>
            </a:pPr>
            <a:r>
              <a:rPr lang="en-US" sz="6000" dirty="0">
                <a:latin typeface="Comic Sans MS" pitchFamily="66" charset="0"/>
              </a:rPr>
              <a:t>6</a:t>
            </a:r>
            <a:r>
              <a:rPr lang="en-US" sz="6000" dirty="0" smtClean="0">
                <a:latin typeface="Comic Sans MS" pitchFamily="66" charset="0"/>
              </a:rPr>
              <a:t>)  </a:t>
            </a:r>
            <a:r>
              <a:rPr lang="en-US" sz="6000" dirty="0">
                <a:latin typeface="Comic Sans MS" pitchFamily="66" charset="0"/>
              </a:rPr>
              <a:t>Ask veteran missionaries how they approach the topic of the </a:t>
            </a:r>
            <a:r>
              <a:rPr lang="en-US" sz="6000" dirty="0" err="1">
                <a:latin typeface="Comic Sans MS" pitchFamily="66" charset="0"/>
              </a:rPr>
              <a:t>Virgen</a:t>
            </a:r>
            <a:r>
              <a:rPr lang="en-US" sz="6000" dirty="0">
                <a:latin typeface="Comic Sans MS" pitchFamily="66" charset="0"/>
              </a:rPr>
              <a:t> of Guadalupe with unbelievers.</a:t>
            </a:r>
          </a:p>
          <a:p>
            <a:endParaRPr lang="es-MX" dirty="0"/>
          </a:p>
        </p:txBody>
      </p:sp>
      <p:sp>
        <p:nvSpPr>
          <p:cNvPr id="7" name="Rounded Rectangle 6"/>
          <p:cNvSpPr/>
          <p:nvPr/>
        </p:nvSpPr>
        <p:spPr>
          <a:xfrm>
            <a:off x="6629400" y="152400"/>
            <a:ext cx="1905000" cy="121920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Comic Sans MS" pitchFamily="66" charset="0"/>
            </a:endParaRPr>
          </a:p>
          <a:p>
            <a:pPr algn="ctr"/>
            <a:endParaRPr lang="es-MX" dirty="0">
              <a:solidFill>
                <a:schemeClr val="tx1"/>
              </a:solidFill>
            </a:endParaRPr>
          </a:p>
        </p:txBody>
      </p:sp>
      <p:pic>
        <p:nvPicPr>
          <p:cNvPr id="12" name="ipfkQ1qajlgEkrRTM:" descr="http://t2.gstatic.com/images?q=tbn:kQ1qajlgEkrRTM:http://www.flogup.net/fotos/09/02/10/1417439.jpg">
            <a:hlinkClick r:id="rId6"/>
          </p:cNvPr>
          <p:cNvPicPr/>
          <p:nvPr/>
        </p:nvPicPr>
        <p:blipFill>
          <a:blip r:embed="rId7" cstate="print"/>
          <a:srcRect/>
          <a:stretch>
            <a:fillRect/>
          </a:stretch>
        </p:blipFill>
        <p:spPr bwMode="auto">
          <a:xfrm>
            <a:off x="5867400" y="228600"/>
            <a:ext cx="1676400" cy="1181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tholic,christianity,church,crucifix,faith,family,future,God,holy,light,religion,silhouette,PresentationPro"/>
          <p:cNvPicPr>
            <a:picLocks noChangeAspect="1" noChangeArrowheads="1"/>
          </p:cNvPicPr>
          <p:nvPr/>
        </p:nvPicPr>
        <p:blipFill>
          <a:blip r:embed="rId2" cstate="print"/>
          <a:srcRect/>
          <a:stretch>
            <a:fillRect/>
          </a:stretch>
        </p:blipFill>
        <p:spPr bwMode="auto">
          <a:xfrm>
            <a:off x="4876800" y="1143000"/>
            <a:ext cx="3095625" cy="3048000"/>
          </a:xfrm>
          <a:prstGeom prst="rect">
            <a:avLst/>
          </a:prstGeom>
          <a:noFill/>
        </p:spPr>
      </p:pic>
      <p:sp>
        <p:nvSpPr>
          <p:cNvPr id="2" name="Title 1"/>
          <p:cNvSpPr>
            <a:spLocks noGrp="1"/>
          </p:cNvSpPr>
          <p:nvPr>
            <p:ph type="title"/>
          </p:nvPr>
        </p:nvSpPr>
        <p:spPr>
          <a:xfrm>
            <a:off x="609600" y="609600"/>
            <a:ext cx="7543800" cy="808038"/>
          </a:xfrm>
          <a:ln w="28575">
            <a:solidFill>
              <a:schemeClr val="bg1"/>
            </a:solidFill>
          </a:ln>
        </p:spPr>
        <p:txBody>
          <a:bodyPr>
            <a:noAutofit/>
          </a:bodyPr>
          <a:lstStyle/>
          <a:p>
            <a:r>
              <a:rPr lang="es-MX" sz="2800" smtClean="0">
                <a:latin typeface="Lucida Handwriting" pitchFamily="66" charset="0"/>
              </a:rPr>
              <a:t>The Mexican Evangelical Church</a:t>
            </a:r>
            <a:endParaRPr lang="es-MX" sz="2800">
              <a:latin typeface="Lucida Handwriting" pitchFamily="66" charset="0"/>
            </a:endParaRPr>
          </a:p>
        </p:txBody>
      </p:sp>
      <p:sp>
        <p:nvSpPr>
          <p:cNvPr id="3" name="Content Placeholder 2"/>
          <p:cNvSpPr>
            <a:spLocks noGrp="1"/>
          </p:cNvSpPr>
          <p:nvPr>
            <p:ph sz="half" idx="1"/>
          </p:nvPr>
        </p:nvSpPr>
        <p:spPr>
          <a:xfrm>
            <a:off x="457200" y="1600200"/>
            <a:ext cx="4038600" cy="5029200"/>
          </a:xfrm>
          <a:ln w="57150">
            <a:solidFill>
              <a:schemeClr val="tx2"/>
            </a:solidFill>
          </a:ln>
        </p:spPr>
        <p:txBody>
          <a:bodyPr>
            <a:noAutofit/>
          </a:bodyPr>
          <a:lstStyle/>
          <a:p>
            <a:pPr>
              <a:buNone/>
            </a:pPr>
            <a:endParaRPr lang="es-MX" sz="1800" dirty="0" smtClean="0">
              <a:latin typeface="Comic Sans MS" pitchFamily="66" charset="0"/>
            </a:endParaRPr>
          </a:p>
          <a:p>
            <a:pPr>
              <a:buNone/>
            </a:pPr>
            <a:r>
              <a:rPr lang="es-MX" sz="1800" dirty="0" err="1" smtClean="0">
                <a:latin typeface="Comic Sans MS" pitchFamily="66" charset="0"/>
              </a:rPr>
              <a:t>Attend</a:t>
            </a:r>
            <a:r>
              <a:rPr lang="es-MX" sz="1800" dirty="0" smtClean="0">
                <a:latin typeface="Comic Sans MS" pitchFamily="66" charset="0"/>
              </a:rPr>
              <a:t> </a:t>
            </a:r>
            <a:r>
              <a:rPr lang="es-MX" sz="1800" dirty="0" err="1" smtClean="0">
                <a:latin typeface="Comic Sans MS" pitchFamily="66" charset="0"/>
              </a:rPr>
              <a:t>three</a:t>
            </a:r>
            <a:r>
              <a:rPr lang="es-MX" sz="1800" dirty="0" smtClean="0">
                <a:latin typeface="Comic Sans MS" pitchFamily="66" charset="0"/>
              </a:rPr>
              <a:t> </a:t>
            </a:r>
            <a:r>
              <a:rPr lang="es-MX" sz="1800" dirty="0" err="1" smtClean="0">
                <a:latin typeface="Comic Sans MS" pitchFamily="66" charset="0"/>
              </a:rPr>
              <a:t>different</a:t>
            </a:r>
            <a:r>
              <a:rPr lang="es-MX" sz="1800" dirty="0" smtClean="0">
                <a:latin typeface="Comic Sans MS" pitchFamily="66" charset="0"/>
              </a:rPr>
              <a:t> </a:t>
            </a:r>
            <a:r>
              <a:rPr lang="es-MX" sz="1800" dirty="0" err="1" smtClean="0">
                <a:latin typeface="Comic Sans MS" pitchFamily="66" charset="0"/>
              </a:rPr>
              <a:t>churches</a:t>
            </a:r>
            <a:r>
              <a:rPr lang="es-MX" sz="1800" dirty="0" smtClean="0">
                <a:latin typeface="Comic Sans MS" pitchFamily="66" charset="0"/>
              </a:rPr>
              <a:t>.</a:t>
            </a:r>
          </a:p>
          <a:p>
            <a:pPr>
              <a:buNone/>
            </a:pPr>
            <a:endParaRPr lang="es-MX" sz="1500" dirty="0" smtClean="0">
              <a:latin typeface="Comic Sans MS" pitchFamily="66" charset="0"/>
            </a:endParaRPr>
          </a:p>
          <a:p>
            <a:r>
              <a:rPr lang="es-MX" sz="1500" dirty="0" err="1" smtClean="0">
                <a:latin typeface="Comic Sans MS" pitchFamily="66" charset="0"/>
              </a:rPr>
              <a:t>How</a:t>
            </a:r>
            <a:r>
              <a:rPr lang="es-MX" sz="1500" dirty="0" smtClean="0">
                <a:latin typeface="Comic Sans MS" pitchFamily="66" charset="0"/>
              </a:rPr>
              <a:t> </a:t>
            </a:r>
            <a:r>
              <a:rPr lang="es-MX" sz="1500" dirty="0" err="1" smtClean="0">
                <a:latin typeface="Comic Sans MS" pitchFamily="66" charset="0"/>
              </a:rPr>
              <a:t>is</a:t>
            </a:r>
            <a:r>
              <a:rPr lang="es-MX" sz="1500" dirty="0" smtClean="0">
                <a:latin typeface="Comic Sans MS" pitchFamily="66" charset="0"/>
              </a:rPr>
              <a:t> </a:t>
            </a:r>
            <a:r>
              <a:rPr lang="es-MX" sz="1500" dirty="0" err="1" smtClean="0">
                <a:latin typeface="Comic Sans MS" pitchFamily="66" charset="0"/>
              </a:rPr>
              <a:t>the</a:t>
            </a:r>
            <a:r>
              <a:rPr lang="es-MX" sz="1500" dirty="0" smtClean="0">
                <a:latin typeface="Comic Sans MS" pitchFamily="66" charset="0"/>
              </a:rPr>
              <a:t> </a:t>
            </a:r>
            <a:r>
              <a:rPr lang="es-MX" sz="1500" dirty="0" err="1" smtClean="0">
                <a:latin typeface="Comic Sans MS" pitchFamily="66" charset="0"/>
              </a:rPr>
              <a:t>worship</a:t>
            </a:r>
            <a:r>
              <a:rPr lang="es-MX" sz="1500" dirty="0" smtClean="0">
                <a:latin typeface="Comic Sans MS" pitchFamily="66" charset="0"/>
              </a:rPr>
              <a:t> </a:t>
            </a:r>
            <a:r>
              <a:rPr lang="es-MX" sz="1500" dirty="0" err="1" smtClean="0">
                <a:latin typeface="Comic Sans MS" pitchFamily="66" charset="0"/>
              </a:rPr>
              <a:t>service</a:t>
            </a:r>
            <a:r>
              <a:rPr lang="es-MX" sz="1500" dirty="0" smtClean="0">
                <a:latin typeface="Comic Sans MS" pitchFamily="66" charset="0"/>
              </a:rPr>
              <a:t> similar </a:t>
            </a:r>
            <a:r>
              <a:rPr lang="es-MX" sz="1500" dirty="0" err="1" smtClean="0">
                <a:latin typeface="Comic Sans MS" pitchFamily="66" charset="0"/>
              </a:rPr>
              <a:t>to</a:t>
            </a:r>
            <a:r>
              <a:rPr lang="es-MX" sz="1500" dirty="0" smtClean="0">
                <a:latin typeface="Comic Sans MS" pitchFamily="66" charset="0"/>
              </a:rPr>
              <a:t> a  </a:t>
            </a:r>
            <a:r>
              <a:rPr lang="es-MX" sz="1500" dirty="0" err="1" smtClean="0">
                <a:latin typeface="Comic Sans MS" pitchFamily="66" charset="0"/>
              </a:rPr>
              <a:t>service</a:t>
            </a:r>
            <a:r>
              <a:rPr lang="es-MX" sz="1500" dirty="0" smtClean="0">
                <a:latin typeface="Comic Sans MS" pitchFamily="66" charset="0"/>
              </a:rPr>
              <a:t> in </a:t>
            </a:r>
            <a:r>
              <a:rPr lang="es-MX" sz="1500" dirty="0" err="1" smtClean="0">
                <a:latin typeface="Comic Sans MS" pitchFamily="66" charset="0"/>
              </a:rPr>
              <a:t>your</a:t>
            </a:r>
            <a:r>
              <a:rPr lang="es-MX" sz="1500" dirty="0" smtClean="0">
                <a:latin typeface="Comic Sans MS" pitchFamily="66" charset="0"/>
              </a:rPr>
              <a:t> country? </a:t>
            </a:r>
            <a:r>
              <a:rPr lang="es-MX" sz="1500" dirty="0" err="1" smtClean="0">
                <a:latin typeface="Comic Sans MS" pitchFamily="66" charset="0"/>
              </a:rPr>
              <a:t>What</a:t>
            </a:r>
            <a:r>
              <a:rPr lang="es-MX" sz="1500" dirty="0" smtClean="0">
                <a:latin typeface="Comic Sans MS" pitchFamily="66" charset="0"/>
              </a:rPr>
              <a:t> </a:t>
            </a:r>
            <a:r>
              <a:rPr lang="es-MX" sz="1500" dirty="0" err="1" smtClean="0">
                <a:latin typeface="Comic Sans MS" pitchFamily="66" charset="0"/>
              </a:rPr>
              <a:t>is</a:t>
            </a:r>
            <a:r>
              <a:rPr lang="es-MX" sz="1500" dirty="0" smtClean="0">
                <a:latin typeface="Comic Sans MS" pitchFamily="66" charset="0"/>
              </a:rPr>
              <a:t> </a:t>
            </a:r>
            <a:r>
              <a:rPr lang="es-MX" sz="1500" dirty="0" err="1" smtClean="0">
                <a:latin typeface="Comic Sans MS" pitchFamily="66" charset="0"/>
              </a:rPr>
              <a:t>distinctly</a:t>
            </a:r>
            <a:r>
              <a:rPr lang="es-MX" sz="1500" dirty="0" smtClean="0">
                <a:latin typeface="Comic Sans MS" pitchFamily="66" charset="0"/>
              </a:rPr>
              <a:t> </a:t>
            </a:r>
            <a:r>
              <a:rPr lang="es-MX" sz="1500" dirty="0" err="1" smtClean="0">
                <a:latin typeface="Comic Sans MS" pitchFamily="66" charset="0"/>
              </a:rPr>
              <a:t>Mexican</a:t>
            </a:r>
            <a:r>
              <a:rPr lang="es-MX" sz="1500" dirty="0" smtClean="0">
                <a:latin typeface="Comic Sans MS" pitchFamily="66" charset="0"/>
              </a:rPr>
              <a:t>?</a:t>
            </a:r>
          </a:p>
          <a:p>
            <a:endParaRPr lang="es-MX" sz="1500" dirty="0" smtClean="0">
              <a:latin typeface="Comic Sans MS" pitchFamily="66" charset="0"/>
            </a:endParaRPr>
          </a:p>
          <a:p>
            <a:r>
              <a:rPr lang="es-MX" sz="1500" dirty="0" err="1" smtClean="0">
                <a:latin typeface="Comic Sans MS" pitchFamily="66" charset="0"/>
              </a:rPr>
              <a:t>How</a:t>
            </a:r>
            <a:r>
              <a:rPr lang="es-MX" sz="1500" dirty="0" smtClean="0">
                <a:latin typeface="Comic Sans MS" pitchFamily="66" charset="0"/>
              </a:rPr>
              <a:t> </a:t>
            </a:r>
            <a:r>
              <a:rPr lang="es-MX" sz="1500" dirty="0" err="1" smtClean="0">
                <a:latin typeface="Comic Sans MS" pitchFamily="66" charset="0"/>
              </a:rPr>
              <a:t>long</a:t>
            </a:r>
            <a:r>
              <a:rPr lang="es-MX" sz="1500" dirty="0" smtClean="0">
                <a:latin typeface="Comic Sans MS" pitchFamily="66" charset="0"/>
              </a:rPr>
              <a:t> </a:t>
            </a:r>
            <a:r>
              <a:rPr lang="es-MX" sz="1500" dirty="0" err="1" smtClean="0">
                <a:latin typeface="Comic Sans MS" pitchFamily="66" charset="0"/>
              </a:rPr>
              <a:t>is</a:t>
            </a:r>
            <a:r>
              <a:rPr lang="es-MX" sz="1500" dirty="0" smtClean="0">
                <a:latin typeface="Comic Sans MS" pitchFamily="66" charset="0"/>
              </a:rPr>
              <a:t> </a:t>
            </a:r>
            <a:r>
              <a:rPr lang="es-MX" sz="1500" dirty="0" err="1" smtClean="0">
                <a:latin typeface="Comic Sans MS" pitchFamily="66" charset="0"/>
              </a:rPr>
              <a:t>the</a:t>
            </a:r>
            <a:r>
              <a:rPr lang="es-MX" sz="1500" dirty="0" smtClean="0">
                <a:latin typeface="Comic Sans MS" pitchFamily="66" charset="0"/>
              </a:rPr>
              <a:t> </a:t>
            </a:r>
            <a:r>
              <a:rPr lang="es-MX" sz="1500" dirty="0" err="1" smtClean="0">
                <a:latin typeface="Comic Sans MS" pitchFamily="66" charset="0"/>
              </a:rPr>
              <a:t>service</a:t>
            </a:r>
            <a:r>
              <a:rPr lang="es-MX" sz="1500" dirty="0" smtClean="0">
                <a:latin typeface="Comic Sans MS" pitchFamily="66" charset="0"/>
              </a:rPr>
              <a:t>?  </a:t>
            </a:r>
            <a:r>
              <a:rPr lang="es-MX" sz="1500" dirty="0" err="1" smtClean="0">
                <a:latin typeface="Comic Sans MS" pitchFamily="66" charset="0"/>
              </a:rPr>
              <a:t>Did</a:t>
            </a:r>
            <a:r>
              <a:rPr lang="es-MX" sz="1500" dirty="0" smtClean="0">
                <a:latin typeface="Comic Sans MS" pitchFamily="66" charset="0"/>
              </a:rPr>
              <a:t> </a:t>
            </a:r>
            <a:r>
              <a:rPr lang="es-MX" sz="1500" dirty="0" err="1" smtClean="0">
                <a:latin typeface="Comic Sans MS" pitchFamily="66" charset="0"/>
              </a:rPr>
              <a:t>it</a:t>
            </a:r>
            <a:r>
              <a:rPr lang="es-MX" sz="1500" dirty="0" smtClean="0">
                <a:latin typeface="Comic Sans MS" pitchFamily="66" charset="0"/>
              </a:rPr>
              <a:t> </a:t>
            </a:r>
            <a:r>
              <a:rPr lang="es-MX" sz="1500" dirty="0" err="1" smtClean="0">
                <a:latin typeface="Comic Sans MS" pitchFamily="66" charset="0"/>
              </a:rPr>
              <a:t>begin</a:t>
            </a:r>
            <a:r>
              <a:rPr lang="es-MX" sz="1500" dirty="0" smtClean="0">
                <a:latin typeface="Comic Sans MS" pitchFamily="66" charset="0"/>
              </a:rPr>
              <a:t> </a:t>
            </a:r>
            <a:r>
              <a:rPr lang="es-MX" sz="1500" dirty="0" err="1" smtClean="0">
                <a:latin typeface="Comic Sans MS" pitchFamily="66" charset="0"/>
              </a:rPr>
              <a:t>on</a:t>
            </a:r>
            <a:r>
              <a:rPr lang="es-MX" sz="1500" dirty="0" smtClean="0">
                <a:latin typeface="Comic Sans MS" pitchFamily="66" charset="0"/>
              </a:rPr>
              <a:t> time? Do </a:t>
            </a:r>
            <a:r>
              <a:rPr lang="es-MX" sz="1500" dirty="0" err="1" smtClean="0">
                <a:latin typeface="Comic Sans MS" pitchFamily="66" charset="0"/>
              </a:rPr>
              <a:t>people</a:t>
            </a:r>
            <a:r>
              <a:rPr lang="es-MX" sz="1500" dirty="0" smtClean="0">
                <a:latin typeface="Comic Sans MS" pitchFamily="66" charset="0"/>
              </a:rPr>
              <a:t> </a:t>
            </a:r>
            <a:r>
              <a:rPr lang="es-MX" sz="1500" dirty="0" err="1" smtClean="0">
                <a:latin typeface="Comic Sans MS" pitchFamily="66" charset="0"/>
              </a:rPr>
              <a:t>stay</a:t>
            </a:r>
            <a:r>
              <a:rPr lang="es-MX" sz="1500" dirty="0" smtClean="0">
                <a:latin typeface="Comic Sans MS" pitchFamily="66" charset="0"/>
              </a:rPr>
              <a:t> </a:t>
            </a:r>
            <a:r>
              <a:rPr lang="es-MX" sz="1500" dirty="0" err="1" smtClean="0">
                <a:latin typeface="Comic Sans MS" pitchFamily="66" charset="0"/>
              </a:rPr>
              <a:t>to</a:t>
            </a:r>
            <a:r>
              <a:rPr lang="es-MX" sz="1500" dirty="0" smtClean="0">
                <a:latin typeface="Comic Sans MS" pitchFamily="66" charset="0"/>
              </a:rPr>
              <a:t> </a:t>
            </a:r>
            <a:r>
              <a:rPr lang="es-MX" sz="1500" dirty="0" err="1" smtClean="0">
                <a:latin typeface="Comic Sans MS" pitchFamily="66" charset="0"/>
              </a:rPr>
              <a:t>visit</a:t>
            </a:r>
            <a:r>
              <a:rPr lang="es-MX" sz="1500" dirty="0" smtClean="0">
                <a:latin typeface="Comic Sans MS" pitchFamily="66" charset="0"/>
              </a:rPr>
              <a:t> </a:t>
            </a:r>
            <a:r>
              <a:rPr lang="es-MX" sz="1500" dirty="0" err="1" smtClean="0">
                <a:latin typeface="Comic Sans MS" pitchFamily="66" charset="0"/>
              </a:rPr>
              <a:t>with</a:t>
            </a:r>
            <a:r>
              <a:rPr lang="es-MX" sz="1500" dirty="0" smtClean="0">
                <a:latin typeface="Comic Sans MS" pitchFamily="66" charset="0"/>
              </a:rPr>
              <a:t> </a:t>
            </a:r>
            <a:r>
              <a:rPr lang="es-MX" sz="1500" dirty="0" err="1" smtClean="0">
                <a:latin typeface="Comic Sans MS" pitchFamily="66" charset="0"/>
              </a:rPr>
              <a:t>each</a:t>
            </a:r>
            <a:r>
              <a:rPr lang="es-MX" sz="1500" dirty="0" smtClean="0">
                <a:latin typeface="Comic Sans MS" pitchFamily="66" charset="0"/>
              </a:rPr>
              <a:t> </a:t>
            </a:r>
            <a:r>
              <a:rPr lang="es-MX" sz="1500" dirty="0" err="1" smtClean="0">
                <a:latin typeface="Comic Sans MS" pitchFamily="66" charset="0"/>
              </a:rPr>
              <a:t>other</a:t>
            </a:r>
            <a:r>
              <a:rPr lang="es-MX" sz="1500" dirty="0" smtClean="0">
                <a:latin typeface="Comic Sans MS" pitchFamily="66" charset="0"/>
              </a:rPr>
              <a:t> </a:t>
            </a:r>
            <a:r>
              <a:rPr lang="es-MX" sz="1500" dirty="0" err="1" smtClean="0">
                <a:latin typeface="Comic Sans MS" pitchFamily="66" charset="0"/>
              </a:rPr>
              <a:t>or</a:t>
            </a:r>
            <a:r>
              <a:rPr lang="es-MX" sz="1500" dirty="0" smtClean="0">
                <a:latin typeface="Comic Sans MS" pitchFamily="66" charset="0"/>
              </a:rPr>
              <a:t> </a:t>
            </a:r>
            <a:r>
              <a:rPr lang="es-MX" sz="1500" dirty="0" err="1" smtClean="0">
                <a:latin typeface="Comic Sans MS" pitchFamily="66" charset="0"/>
              </a:rPr>
              <a:t>leave</a:t>
            </a:r>
            <a:r>
              <a:rPr lang="es-MX" sz="1500" dirty="0" smtClean="0">
                <a:latin typeface="Comic Sans MS" pitchFamily="66" charset="0"/>
              </a:rPr>
              <a:t> </a:t>
            </a:r>
            <a:r>
              <a:rPr lang="es-MX" sz="1500" dirty="0" err="1" smtClean="0">
                <a:latin typeface="Comic Sans MS" pitchFamily="66" charset="0"/>
              </a:rPr>
              <a:t>quickly</a:t>
            </a:r>
            <a:r>
              <a:rPr lang="es-MX" sz="1500" dirty="0" smtClean="0">
                <a:latin typeface="Comic Sans MS" pitchFamily="66" charset="0"/>
              </a:rPr>
              <a:t>?  Do </a:t>
            </a:r>
            <a:r>
              <a:rPr lang="es-MX" sz="1500" dirty="0" err="1" smtClean="0">
                <a:latin typeface="Comic Sans MS" pitchFamily="66" charset="0"/>
              </a:rPr>
              <a:t>people</a:t>
            </a:r>
            <a:r>
              <a:rPr lang="es-MX" sz="1500" dirty="0" smtClean="0">
                <a:latin typeface="Comic Sans MS" pitchFamily="66" charset="0"/>
              </a:rPr>
              <a:t> </a:t>
            </a:r>
            <a:r>
              <a:rPr lang="es-MX" sz="1500" dirty="0" err="1" smtClean="0">
                <a:latin typeface="Comic Sans MS" pitchFamily="66" charset="0"/>
              </a:rPr>
              <a:t>sell</a:t>
            </a:r>
            <a:r>
              <a:rPr lang="es-MX" sz="1500" dirty="0" smtClean="0">
                <a:latin typeface="Comic Sans MS" pitchFamily="66" charset="0"/>
              </a:rPr>
              <a:t> </a:t>
            </a:r>
            <a:r>
              <a:rPr lang="es-MX" sz="1500" dirty="0" err="1" smtClean="0">
                <a:latin typeface="Comic Sans MS" pitchFamily="66" charset="0"/>
              </a:rPr>
              <a:t>things</a:t>
            </a:r>
            <a:r>
              <a:rPr lang="es-MX" sz="1500" dirty="0" smtClean="0">
                <a:latin typeface="Comic Sans MS" pitchFamily="66" charset="0"/>
              </a:rPr>
              <a:t> </a:t>
            </a:r>
            <a:r>
              <a:rPr lang="es-MX" sz="1500" dirty="0" err="1" smtClean="0">
                <a:latin typeface="Comic Sans MS" pitchFamily="66" charset="0"/>
              </a:rPr>
              <a:t>after</a:t>
            </a:r>
            <a:r>
              <a:rPr lang="es-MX" sz="1500" dirty="0" smtClean="0">
                <a:latin typeface="Comic Sans MS" pitchFamily="66" charset="0"/>
              </a:rPr>
              <a:t> </a:t>
            </a:r>
            <a:r>
              <a:rPr lang="es-MX" sz="1500" dirty="0" err="1" smtClean="0">
                <a:latin typeface="Comic Sans MS" pitchFamily="66" charset="0"/>
              </a:rPr>
              <a:t>the</a:t>
            </a:r>
            <a:r>
              <a:rPr lang="es-MX" sz="1500" dirty="0" smtClean="0">
                <a:latin typeface="Comic Sans MS" pitchFamily="66" charset="0"/>
              </a:rPr>
              <a:t> </a:t>
            </a:r>
            <a:r>
              <a:rPr lang="es-MX" sz="1500" dirty="0" err="1" smtClean="0">
                <a:latin typeface="Comic Sans MS" pitchFamily="66" charset="0"/>
              </a:rPr>
              <a:t>service</a:t>
            </a:r>
            <a:r>
              <a:rPr lang="es-MX" sz="1500" dirty="0" smtClean="0">
                <a:latin typeface="Comic Sans MS" pitchFamily="66" charset="0"/>
              </a:rPr>
              <a:t>?</a:t>
            </a:r>
          </a:p>
          <a:p>
            <a:endParaRPr lang="es-MX" sz="1500" dirty="0" smtClean="0">
              <a:latin typeface="Comic Sans MS" pitchFamily="66" charset="0"/>
            </a:endParaRPr>
          </a:p>
          <a:p>
            <a:r>
              <a:rPr lang="es-MX" sz="1500" dirty="0" smtClean="0">
                <a:latin typeface="Comic Sans MS" pitchFamily="66" charset="0"/>
              </a:rPr>
              <a:t>Are </a:t>
            </a:r>
            <a:r>
              <a:rPr lang="es-MX" sz="1500" dirty="0" err="1" smtClean="0">
                <a:latin typeface="Comic Sans MS" pitchFamily="66" charset="0"/>
              </a:rPr>
              <a:t>the</a:t>
            </a:r>
            <a:r>
              <a:rPr lang="es-MX" sz="1500" dirty="0" smtClean="0">
                <a:latin typeface="Comic Sans MS" pitchFamily="66" charset="0"/>
              </a:rPr>
              <a:t> </a:t>
            </a:r>
            <a:r>
              <a:rPr lang="es-MX" sz="1500" dirty="0" err="1" smtClean="0">
                <a:latin typeface="Comic Sans MS" pitchFamily="66" charset="0"/>
              </a:rPr>
              <a:t>worship</a:t>
            </a:r>
            <a:r>
              <a:rPr lang="es-MX" sz="1500" dirty="0" smtClean="0">
                <a:latin typeface="Comic Sans MS" pitchFamily="66" charset="0"/>
              </a:rPr>
              <a:t> </a:t>
            </a:r>
            <a:r>
              <a:rPr lang="es-MX" sz="1500" dirty="0" err="1" smtClean="0">
                <a:latin typeface="Comic Sans MS" pitchFamily="66" charset="0"/>
              </a:rPr>
              <a:t>songs</a:t>
            </a:r>
            <a:r>
              <a:rPr lang="es-MX" sz="1500" dirty="0" smtClean="0">
                <a:latin typeface="Comic Sans MS" pitchFamily="66" charset="0"/>
              </a:rPr>
              <a:t> </a:t>
            </a:r>
            <a:r>
              <a:rPr lang="es-MX" sz="1500" dirty="0" err="1" smtClean="0">
                <a:latin typeface="Comic Sans MS" pitchFamily="66" charset="0"/>
              </a:rPr>
              <a:t>translated</a:t>
            </a:r>
            <a:r>
              <a:rPr lang="es-MX" sz="1500" dirty="0" smtClean="0">
                <a:latin typeface="Comic Sans MS" pitchFamily="66" charset="0"/>
              </a:rPr>
              <a:t> </a:t>
            </a:r>
            <a:r>
              <a:rPr lang="es-MX" sz="1500" dirty="0" err="1" smtClean="0">
                <a:latin typeface="Comic Sans MS" pitchFamily="66" charset="0"/>
              </a:rPr>
              <a:t>from</a:t>
            </a:r>
            <a:r>
              <a:rPr lang="es-MX" sz="1500" dirty="0" smtClean="0">
                <a:latin typeface="Comic Sans MS" pitchFamily="66" charset="0"/>
              </a:rPr>
              <a:t> </a:t>
            </a:r>
            <a:r>
              <a:rPr lang="es-MX" sz="1500" dirty="0" err="1" smtClean="0">
                <a:latin typeface="Comic Sans MS" pitchFamily="66" charset="0"/>
              </a:rPr>
              <a:t>English</a:t>
            </a:r>
            <a:r>
              <a:rPr lang="es-MX" sz="1500" dirty="0" smtClean="0">
                <a:latin typeface="Comic Sans MS" pitchFamily="66" charset="0"/>
              </a:rPr>
              <a:t>  </a:t>
            </a:r>
            <a:r>
              <a:rPr lang="es-MX" sz="1500" dirty="0" err="1" smtClean="0">
                <a:latin typeface="Comic Sans MS" pitchFamily="66" charset="0"/>
              </a:rPr>
              <a:t>or</a:t>
            </a:r>
            <a:r>
              <a:rPr lang="es-MX" sz="1500" dirty="0" smtClean="0">
                <a:latin typeface="Comic Sans MS" pitchFamily="66" charset="0"/>
              </a:rPr>
              <a:t> are </a:t>
            </a:r>
            <a:r>
              <a:rPr lang="es-MX" sz="1500" dirty="0" err="1" smtClean="0">
                <a:latin typeface="Comic Sans MS" pitchFamily="66" charset="0"/>
              </a:rPr>
              <a:t>the</a:t>
            </a:r>
            <a:r>
              <a:rPr lang="es-MX" sz="1500" dirty="0" smtClean="0">
                <a:latin typeface="Comic Sans MS" pitchFamily="66" charset="0"/>
              </a:rPr>
              <a:t> </a:t>
            </a:r>
            <a:r>
              <a:rPr lang="es-MX" sz="1500" dirty="0" err="1" smtClean="0">
                <a:latin typeface="Comic Sans MS" pitchFamily="66" charset="0"/>
              </a:rPr>
              <a:t>authors</a:t>
            </a:r>
            <a:r>
              <a:rPr lang="es-MX" sz="1500" dirty="0" smtClean="0">
                <a:latin typeface="Comic Sans MS" pitchFamily="66" charset="0"/>
              </a:rPr>
              <a:t> </a:t>
            </a:r>
            <a:r>
              <a:rPr lang="es-MX" sz="1500" dirty="0" err="1" smtClean="0">
                <a:latin typeface="Comic Sans MS" pitchFamily="66" charset="0"/>
              </a:rPr>
              <a:t>Mexican</a:t>
            </a:r>
            <a:r>
              <a:rPr lang="es-MX" sz="1500" dirty="0" smtClean="0">
                <a:latin typeface="Comic Sans MS" pitchFamily="66" charset="0"/>
              </a:rPr>
              <a:t>? </a:t>
            </a:r>
            <a:r>
              <a:rPr lang="es-MX" sz="1500" dirty="0" err="1" smtClean="0">
                <a:latin typeface="Comic Sans MS" pitchFamily="66" charset="0"/>
              </a:rPr>
              <a:t>What</a:t>
            </a:r>
            <a:r>
              <a:rPr lang="es-MX" sz="1500" dirty="0" smtClean="0">
                <a:latin typeface="Comic Sans MS" pitchFamily="66" charset="0"/>
              </a:rPr>
              <a:t> </a:t>
            </a:r>
            <a:r>
              <a:rPr lang="es-MX" sz="1500" dirty="0" err="1" smtClean="0">
                <a:latin typeface="Comic Sans MS" pitchFamily="66" charset="0"/>
              </a:rPr>
              <a:t>instruments</a:t>
            </a:r>
            <a:r>
              <a:rPr lang="es-MX" sz="1500" dirty="0" smtClean="0">
                <a:latin typeface="Comic Sans MS" pitchFamily="66" charset="0"/>
              </a:rPr>
              <a:t> are </a:t>
            </a:r>
            <a:r>
              <a:rPr lang="es-MX" sz="1500" dirty="0" err="1" smtClean="0">
                <a:latin typeface="Comic Sans MS" pitchFamily="66" charset="0"/>
              </a:rPr>
              <a:t>played</a:t>
            </a:r>
            <a:r>
              <a:rPr lang="es-MX" sz="1500" dirty="0" smtClean="0">
                <a:latin typeface="Comic Sans MS" pitchFamily="66" charset="0"/>
              </a:rPr>
              <a:t>? Do </a:t>
            </a:r>
            <a:r>
              <a:rPr lang="es-MX" sz="1500" dirty="0" err="1" smtClean="0">
                <a:latin typeface="Comic Sans MS" pitchFamily="66" charset="0"/>
              </a:rPr>
              <a:t>they</a:t>
            </a:r>
            <a:r>
              <a:rPr lang="es-MX" sz="1500" dirty="0" smtClean="0">
                <a:latin typeface="Comic Sans MS" pitchFamily="66" charset="0"/>
              </a:rPr>
              <a:t> </a:t>
            </a:r>
            <a:r>
              <a:rPr lang="es-MX" sz="1500" dirty="0" err="1" smtClean="0">
                <a:latin typeface="Comic Sans MS" pitchFamily="66" charset="0"/>
              </a:rPr>
              <a:t>clap</a:t>
            </a:r>
            <a:r>
              <a:rPr lang="es-MX" sz="1500" dirty="0" smtClean="0">
                <a:latin typeface="Comic Sans MS" pitchFamily="66" charset="0"/>
              </a:rPr>
              <a:t>?  </a:t>
            </a:r>
            <a:r>
              <a:rPr lang="es-MX" sz="1500" dirty="0" err="1" smtClean="0">
                <a:latin typeface="Comic Sans MS" pitchFamily="66" charset="0"/>
              </a:rPr>
              <a:t>How</a:t>
            </a:r>
            <a:r>
              <a:rPr lang="es-MX" sz="1500" dirty="0" smtClean="0">
                <a:latin typeface="Comic Sans MS" pitchFamily="66" charset="0"/>
              </a:rPr>
              <a:t> </a:t>
            </a:r>
            <a:r>
              <a:rPr lang="es-MX" sz="1500" dirty="0" err="1" smtClean="0">
                <a:latin typeface="Comic Sans MS" pitchFamily="66" charset="0"/>
              </a:rPr>
              <a:t>expressive</a:t>
            </a:r>
            <a:r>
              <a:rPr lang="es-MX" sz="1500" dirty="0" smtClean="0">
                <a:latin typeface="Comic Sans MS" pitchFamily="66" charset="0"/>
              </a:rPr>
              <a:t> are </a:t>
            </a:r>
            <a:r>
              <a:rPr lang="es-MX" sz="1500" dirty="0" err="1" smtClean="0">
                <a:latin typeface="Comic Sans MS" pitchFamily="66" charset="0"/>
              </a:rPr>
              <a:t>they</a:t>
            </a:r>
            <a:r>
              <a:rPr lang="es-MX" sz="1500" dirty="0" smtClean="0">
                <a:latin typeface="Comic Sans MS" pitchFamily="66" charset="0"/>
              </a:rPr>
              <a:t> in </a:t>
            </a:r>
            <a:r>
              <a:rPr lang="es-MX" sz="1500" dirty="0" err="1" smtClean="0">
                <a:latin typeface="Comic Sans MS" pitchFamily="66" charset="0"/>
              </a:rPr>
              <a:t>their</a:t>
            </a:r>
            <a:r>
              <a:rPr lang="es-MX" sz="1500" dirty="0" smtClean="0">
                <a:latin typeface="Comic Sans MS" pitchFamily="66" charset="0"/>
              </a:rPr>
              <a:t> </a:t>
            </a:r>
            <a:r>
              <a:rPr lang="es-MX" sz="1500" dirty="0" err="1" smtClean="0">
                <a:latin typeface="Comic Sans MS" pitchFamily="66" charset="0"/>
              </a:rPr>
              <a:t>worship</a:t>
            </a:r>
            <a:r>
              <a:rPr lang="es-MX" sz="1500" dirty="0" smtClean="0">
                <a:latin typeface="Comic Sans MS" pitchFamily="66" charset="0"/>
              </a:rPr>
              <a:t>? </a:t>
            </a:r>
            <a:r>
              <a:rPr lang="es-MX" sz="1500" dirty="0" err="1" smtClean="0">
                <a:latin typeface="Comic Sans MS" pitchFamily="66" charset="0"/>
              </a:rPr>
              <a:t>What</a:t>
            </a:r>
            <a:r>
              <a:rPr lang="es-MX" sz="1500" dirty="0" smtClean="0">
                <a:latin typeface="Comic Sans MS" pitchFamily="66" charset="0"/>
              </a:rPr>
              <a:t> </a:t>
            </a:r>
            <a:r>
              <a:rPr lang="es-MX" sz="1500" dirty="0" err="1" smtClean="0">
                <a:latin typeface="Comic Sans MS" pitchFamily="66" charset="0"/>
              </a:rPr>
              <a:t>else</a:t>
            </a:r>
            <a:r>
              <a:rPr lang="es-MX" sz="1500" dirty="0" smtClean="0">
                <a:latin typeface="Comic Sans MS" pitchFamily="66" charset="0"/>
              </a:rPr>
              <a:t> do </a:t>
            </a:r>
            <a:r>
              <a:rPr lang="es-MX" sz="1500" dirty="0" err="1" smtClean="0">
                <a:latin typeface="Comic Sans MS" pitchFamily="66" charset="0"/>
              </a:rPr>
              <a:t>you</a:t>
            </a:r>
            <a:r>
              <a:rPr lang="es-MX" sz="1500" dirty="0" smtClean="0">
                <a:latin typeface="Comic Sans MS" pitchFamily="66" charset="0"/>
              </a:rPr>
              <a:t> </a:t>
            </a:r>
            <a:r>
              <a:rPr lang="es-MX" sz="1500" dirty="0" err="1" smtClean="0">
                <a:latin typeface="Comic Sans MS" pitchFamily="66" charset="0"/>
              </a:rPr>
              <a:t>notice</a:t>
            </a:r>
            <a:r>
              <a:rPr lang="es-MX" sz="1500" dirty="0" smtClean="0">
                <a:latin typeface="Comic Sans MS" pitchFamily="66" charset="0"/>
              </a:rPr>
              <a:t>?</a:t>
            </a:r>
          </a:p>
          <a:p>
            <a:endParaRPr lang="es-MX" sz="1500" dirty="0" smtClean="0">
              <a:latin typeface="Comic Sans MS" pitchFamily="66" charset="0"/>
            </a:endParaRPr>
          </a:p>
        </p:txBody>
      </p:sp>
      <p:sp>
        <p:nvSpPr>
          <p:cNvPr id="4" name="Content Placeholder 3"/>
          <p:cNvSpPr>
            <a:spLocks noGrp="1"/>
          </p:cNvSpPr>
          <p:nvPr>
            <p:ph sz="half" idx="2"/>
          </p:nvPr>
        </p:nvSpPr>
        <p:spPr>
          <a:xfrm rot="10564773" flipV="1">
            <a:off x="4669801" y="3732415"/>
            <a:ext cx="4167311" cy="2432694"/>
          </a:xfrm>
          <a:ln w="28575">
            <a:solidFill>
              <a:srgbClr val="00B0F0"/>
            </a:solidFill>
          </a:ln>
        </p:spPr>
        <p:txBody>
          <a:bodyPr>
            <a:normAutofit lnSpcReduction="10000"/>
          </a:bodyPr>
          <a:lstStyle/>
          <a:p>
            <a:endParaRPr lang="es-MX" sz="1400" smtClean="0">
              <a:latin typeface="Comic Sans MS" pitchFamily="66" charset="0"/>
            </a:endParaRPr>
          </a:p>
          <a:p>
            <a:r>
              <a:rPr lang="es-MX" sz="1400" smtClean="0">
                <a:latin typeface="Comic Sans MS" pitchFamily="66" charset="0"/>
              </a:rPr>
              <a:t>What was the style of preaching?  </a:t>
            </a:r>
          </a:p>
          <a:p>
            <a:endParaRPr lang="es-MX" sz="1400" smtClean="0">
              <a:latin typeface="Comic Sans MS" pitchFamily="66" charset="0"/>
            </a:endParaRPr>
          </a:p>
          <a:p>
            <a:r>
              <a:rPr lang="es-MX" sz="1400" smtClean="0">
                <a:latin typeface="Comic Sans MS" pitchFamily="66" charset="0"/>
              </a:rPr>
              <a:t>Who is allowed to participate in the Lord’s Supper?</a:t>
            </a:r>
          </a:p>
          <a:p>
            <a:endParaRPr lang="es-MX" sz="1400" smtClean="0">
              <a:latin typeface="Comic Sans MS" pitchFamily="66" charset="0"/>
            </a:endParaRPr>
          </a:p>
          <a:p>
            <a:r>
              <a:rPr lang="es-MX" sz="1400" smtClean="0">
                <a:latin typeface="Comic Sans MS" pitchFamily="66" charset="0"/>
              </a:rPr>
              <a:t>What kind of church government do they have?</a:t>
            </a:r>
          </a:p>
          <a:p>
            <a:endParaRPr lang="es-MX" sz="1400" smtClean="0">
              <a:latin typeface="Comic Sans MS" pitchFamily="66" charset="0"/>
            </a:endParaRPr>
          </a:p>
          <a:p>
            <a:r>
              <a:rPr lang="es-MX" sz="1400" smtClean="0">
                <a:latin typeface="Comic Sans MS" pitchFamily="66" charset="0"/>
              </a:rPr>
              <a:t>What roles do women take?</a:t>
            </a:r>
          </a:p>
          <a:p>
            <a:endParaRPr lang="es-MX" smtClean="0">
              <a:latin typeface="Comic Sans MS" pitchFamily="66" charset="0"/>
            </a:endParaRPr>
          </a:p>
          <a:p>
            <a:pPr>
              <a:buNone/>
            </a:pPr>
            <a:endParaRPr lang="es-MX" smtClean="0">
              <a:latin typeface="Comic Sans MS" pitchFamily="66" charset="0"/>
            </a:endParaRPr>
          </a:p>
          <a:p>
            <a:pPr>
              <a:buNone/>
            </a:pPr>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0082" y="221732"/>
            <a:ext cx="5094518" cy="1143000"/>
          </a:xfrm>
        </p:spPr>
        <p:txBody>
          <a:bodyPr>
            <a:normAutofit/>
          </a:bodyPr>
          <a:lstStyle/>
          <a:p>
            <a:pPr algn="l"/>
            <a:r>
              <a:rPr lang="es-MX" sz="3600" dirty="0" err="1" smtClean="0">
                <a:latin typeface="Lucida Handwriting" pitchFamily="66" charset="0"/>
              </a:rPr>
              <a:t>Current</a:t>
            </a:r>
            <a:r>
              <a:rPr lang="es-MX" sz="3600" dirty="0" smtClean="0">
                <a:latin typeface="Lucida Handwriting" pitchFamily="66" charset="0"/>
              </a:rPr>
              <a:t> </a:t>
            </a:r>
            <a:r>
              <a:rPr lang="es-MX" sz="3600" dirty="0" err="1" smtClean="0">
                <a:latin typeface="Lucida Handwriting" pitchFamily="66" charset="0"/>
              </a:rPr>
              <a:t>Events</a:t>
            </a:r>
            <a:endParaRPr lang="es-MX" sz="3600" dirty="0">
              <a:latin typeface="Lucida Handwriting" pitchFamily="66" charset="0"/>
            </a:endParaRPr>
          </a:p>
        </p:txBody>
      </p:sp>
      <p:sp>
        <p:nvSpPr>
          <p:cNvPr id="6" name="Content Placeholder 5"/>
          <p:cNvSpPr>
            <a:spLocks noGrp="1"/>
          </p:cNvSpPr>
          <p:nvPr>
            <p:ph sz="half" idx="1"/>
          </p:nvPr>
        </p:nvSpPr>
        <p:spPr>
          <a:xfrm>
            <a:off x="381000" y="1295400"/>
            <a:ext cx="4114800" cy="5257800"/>
          </a:xfrm>
          <a:ln w="57150">
            <a:solidFill>
              <a:schemeClr val="accent6">
                <a:lumMod val="75000"/>
              </a:schemeClr>
            </a:solidFill>
          </a:ln>
        </p:spPr>
        <p:txBody>
          <a:bodyPr>
            <a:noAutofit/>
          </a:bodyPr>
          <a:lstStyle/>
          <a:p>
            <a:pPr>
              <a:buNone/>
            </a:pPr>
            <a:endParaRPr lang="en-US" sz="1600" dirty="0" smtClean="0">
              <a:latin typeface="Comic Sans MS" pitchFamily="66" charset="0"/>
            </a:endParaRPr>
          </a:p>
          <a:p>
            <a:pPr>
              <a:buNone/>
            </a:pPr>
            <a:r>
              <a:rPr lang="en-US" sz="1600" dirty="0" smtClean="0">
                <a:latin typeface="Comic Sans MS" pitchFamily="66" charset="0"/>
              </a:rPr>
              <a:t>1</a:t>
            </a:r>
            <a:r>
              <a:rPr lang="en-US" sz="1600" dirty="0">
                <a:latin typeface="Comic Sans MS" pitchFamily="66" charset="0"/>
              </a:rPr>
              <a:t>)  Before researching this on the internet, ask three Mexicans to describe the major political parties of Mexico  (PAN, PRI, PRD, PT, Green).  Find out what party is in office in your city and state as well as </a:t>
            </a:r>
            <a:r>
              <a:rPr lang="en-US" sz="1600" dirty="0" smtClean="0">
                <a:latin typeface="Comic Sans MS" pitchFamily="66" charset="0"/>
              </a:rPr>
              <a:t>nationwide</a:t>
            </a:r>
            <a:r>
              <a:rPr lang="en-US" sz="1600" dirty="0">
                <a:latin typeface="Comic Sans MS" pitchFamily="66" charset="0"/>
              </a:rPr>
              <a:t>.  </a:t>
            </a:r>
          </a:p>
          <a:p>
            <a:pPr>
              <a:buNone/>
            </a:pPr>
            <a:r>
              <a:rPr lang="en-US" sz="1600" dirty="0">
                <a:latin typeface="Comic Sans MS" pitchFamily="66" charset="0"/>
              </a:rPr>
              <a:t>2) Notice election campaign techniques during the months prior to a local or national election.   What is different than in the USA or Canada?</a:t>
            </a:r>
          </a:p>
          <a:p>
            <a:pPr>
              <a:buNone/>
            </a:pPr>
            <a:r>
              <a:rPr lang="en-US" sz="1600" dirty="0" smtClean="0">
                <a:latin typeface="Comic Sans MS" pitchFamily="66" charset="0"/>
              </a:rPr>
              <a:t>3)The map on the next page gives an idea of the continuing problems with drug cartels in Mexico.</a:t>
            </a:r>
            <a:r>
              <a:rPr lang="en-US" sz="1600" dirty="0" smtClean="0">
                <a:hlinkClick r:id="rId2"/>
              </a:rPr>
              <a:t> http://www.stratfor.com/graphic_of_the_day/20111028-mexicos-areas-cartel-influence-and-smuggling-routes</a:t>
            </a:r>
            <a:endParaRPr lang="en-US" sz="1600" dirty="0">
              <a:latin typeface="Comic Sans MS" pitchFamily="66" charset="0"/>
            </a:endParaRPr>
          </a:p>
          <a:p>
            <a:pPr>
              <a:buNone/>
            </a:pPr>
            <a:r>
              <a:rPr lang="en-US" sz="1200" dirty="0">
                <a:latin typeface="Comic Sans MS" pitchFamily="66" charset="0"/>
              </a:rPr>
              <a:t>While we have not had major problems where there are </a:t>
            </a:r>
            <a:r>
              <a:rPr lang="en-US" sz="1200" dirty="0" smtClean="0">
                <a:latin typeface="Comic Sans MS" pitchFamily="66" charset="0"/>
              </a:rPr>
              <a:t>TEAM-missionaries</a:t>
            </a:r>
            <a:r>
              <a:rPr lang="en-US" sz="1200" dirty="0">
                <a:latin typeface="Comic Sans MS" pitchFamily="66" charset="0"/>
              </a:rPr>
              <a:t>, it is good to be aware of the situation. </a:t>
            </a:r>
          </a:p>
        </p:txBody>
      </p:sp>
      <p:sp>
        <p:nvSpPr>
          <p:cNvPr id="9" name="Content Placeholder 8"/>
          <p:cNvSpPr>
            <a:spLocks noGrp="1"/>
          </p:cNvSpPr>
          <p:nvPr>
            <p:ph sz="half" idx="2"/>
          </p:nvPr>
        </p:nvSpPr>
        <p:spPr>
          <a:xfrm>
            <a:off x="4648200" y="2286000"/>
            <a:ext cx="4038600" cy="4267200"/>
          </a:xfrm>
          <a:ln w="57150">
            <a:solidFill>
              <a:schemeClr val="bg2">
                <a:lumMod val="50000"/>
              </a:schemeClr>
            </a:solidFill>
          </a:ln>
        </p:spPr>
        <p:txBody>
          <a:bodyPr>
            <a:normAutofit fontScale="55000" lnSpcReduction="20000"/>
          </a:bodyPr>
          <a:lstStyle/>
          <a:p>
            <a:pPr>
              <a:buNone/>
            </a:pPr>
            <a:endParaRPr lang="en-US" sz="2500" smtClean="0">
              <a:latin typeface="Comic Sans MS" pitchFamily="66" charset="0"/>
            </a:endParaRPr>
          </a:p>
          <a:p>
            <a:pPr>
              <a:buNone/>
            </a:pPr>
            <a:r>
              <a:rPr lang="en-US" sz="2500" smtClean="0">
                <a:latin typeface="Comic Sans MS" pitchFamily="66" charset="0"/>
              </a:rPr>
              <a:t>4</a:t>
            </a:r>
            <a:r>
              <a:rPr lang="en-US" sz="2500" dirty="0" smtClean="0">
                <a:latin typeface="Comic Sans MS" pitchFamily="66" charset="0"/>
              </a:rPr>
              <a:t>)  </a:t>
            </a:r>
            <a:r>
              <a:rPr lang="en-US" sz="2900" dirty="0" smtClean="0">
                <a:latin typeface="Comic Sans MS" pitchFamily="66" charset="0"/>
              </a:rPr>
              <a:t>Research what Mexican animals are considered endangered and find out how Mexico is trying to protect at least one of them. </a:t>
            </a:r>
          </a:p>
          <a:p>
            <a:pPr>
              <a:buNone/>
            </a:pPr>
            <a:endParaRPr lang="en-US" sz="2900" dirty="0" smtClean="0">
              <a:latin typeface="Comic Sans MS" pitchFamily="66" charset="0"/>
            </a:endParaRPr>
          </a:p>
          <a:p>
            <a:pPr>
              <a:buNone/>
            </a:pPr>
            <a:r>
              <a:rPr lang="en-US" sz="2900" dirty="0" smtClean="0">
                <a:latin typeface="Comic Sans MS" pitchFamily="66" charset="0"/>
              </a:rPr>
              <a:t>5) Some of the major issues facing Mexico are the economy, erosion, the breakdown of the family,  human trafficking, illegal immigration, pollution, etc.  Pick one of the issues and give a brief verbal report to your coach. </a:t>
            </a:r>
          </a:p>
          <a:p>
            <a:pPr>
              <a:buNone/>
            </a:pPr>
            <a:endParaRPr lang="en-US" sz="1900" u="sng" dirty="0" smtClean="0">
              <a:latin typeface="Comic Sans MS" pitchFamily="66" charset="0"/>
              <a:hlinkClick r:id="rId3"/>
            </a:endParaRPr>
          </a:p>
          <a:p>
            <a:pPr>
              <a:buNone/>
            </a:pPr>
            <a:r>
              <a:rPr lang="en-US" sz="1900" u="sng" dirty="0" smtClean="0">
                <a:latin typeface="Comic Sans MS" pitchFamily="66" charset="0"/>
                <a:hlinkClick r:id="rId3"/>
              </a:rPr>
              <a:t>http://hermosillo.usconsulate.gov/issues.html</a:t>
            </a:r>
            <a:r>
              <a:rPr lang="en-US" sz="1900" dirty="0" smtClean="0">
                <a:latin typeface="Comic Sans MS" pitchFamily="66" charset="0"/>
              </a:rPr>
              <a:t>   </a:t>
            </a:r>
          </a:p>
          <a:p>
            <a:pPr>
              <a:buNone/>
            </a:pPr>
            <a:r>
              <a:rPr lang="en-US" sz="1900" u="sng" dirty="0" smtClean="0">
                <a:latin typeface="Comic Sans MS" pitchFamily="66" charset="0"/>
                <a:hlinkClick r:id="rId4"/>
              </a:rPr>
              <a:t>https://www.cia.gov/library/publications/the-world-factbook/geos/mx.html</a:t>
            </a:r>
            <a:endParaRPr lang="en-US" sz="1900" dirty="0" smtClean="0">
              <a:latin typeface="Comic Sans MS" pitchFamily="66" charset="0"/>
            </a:endParaRPr>
          </a:p>
          <a:p>
            <a:pPr>
              <a:buNone/>
            </a:pPr>
            <a:r>
              <a:rPr lang="en-US" sz="1900" u="sng" dirty="0" smtClean="0">
                <a:latin typeface="Comic Sans MS" pitchFamily="66" charset="0"/>
                <a:hlinkClick r:id="rId5"/>
              </a:rPr>
              <a:t>http://www.eoearth.org/article/Current_environmental_issues_in_Mexico</a:t>
            </a:r>
            <a:r>
              <a:rPr lang="es-MX" sz="1900" dirty="0" smtClean="0">
                <a:latin typeface="Comic Sans MS" pitchFamily="66" charset="0"/>
              </a:rPr>
              <a:t> </a:t>
            </a:r>
          </a:p>
          <a:p>
            <a:pPr>
              <a:buNone/>
            </a:pPr>
            <a:r>
              <a:rPr lang="en-US" sz="1900" dirty="0" smtClean="0">
                <a:hlinkClick r:id="rId6"/>
              </a:rPr>
              <a:t>http://www.dailymail.co.uk/travel/article-1306299/Mexico-drug-wars-people-trafficking-city-tours-offered-travel-firms.html</a:t>
            </a:r>
            <a:r>
              <a:rPr lang="en-US" sz="1900" dirty="0" smtClean="0"/>
              <a:t> </a:t>
            </a:r>
            <a:endParaRPr lang="en-US" sz="1900" dirty="0" smtClean="0">
              <a:latin typeface="Comic Sans MS" pitchFamily="66" charset="0"/>
            </a:endParaRPr>
          </a:p>
          <a:p>
            <a:endParaRPr lang="es-MX" sz="1400" dirty="0" smtClean="0"/>
          </a:p>
          <a:p>
            <a:endParaRPr lang="es-MX" sz="1400" dirty="0"/>
          </a:p>
        </p:txBody>
      </p:sp>
      <p:pic>
        <p:nvPicPr>
          <p:cNvPr id="1027" name="Picture 3" descr="C:\Documents and Settings\Owner\Local Settings\Temporary Internet Files\Content.IE5\GVJOGHK7\MC900054708[1].wmf"/>
          <p:cNvPicPr>
            <a:picLocks noChangeAspect="1" noChangeArrowheads="1"/>
          </p:cNvPicPr>
          <p:nvPr/>
        </p:nvPicPr>
        <p:blipFill>
          <a:blip r:embed="rId7" cstate="print"/>
          <a:srcRect/>
          <a:stretch>
            <a:fillRect/>
          </a:stretch>
        </p:blipFill>
        <p:spPr bwMode="auto">
          <a:xfrm>
            <a:off x="5105400" y="457200"/>
            <a:ext cx="1752600" cy="169185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MX" sz="3600" dirty="0" err="1" smtClean="0">
                <a:latin typeface="Lucida Handwriting" pitchFamily="66" charset="0"/>
              </a:rPr>
              <a:t>Current</a:t>
            </a:r>
            <a:r>
              <a:rPr lang="es-MX" sz="3600" dirty="0" smtClean="0">
                <a:latin typeface="Lucida Handwriting" pitchFamily="66" charset="0"/>
              </a:rPr>
              <a:t> </a:t>
            </a:r>
            <a:r>
              <a:rPr lang="es-MX" sz="3600" dirty="0" err="1" smtClean="0">
                <a:latin typeface="Lucida Handwriting" pitchFamily="66" charset="0"/>
              </a:rPr>
              <a:t>Events</a:t>
            </a:r>
            <a:r>
              <a:rPr lang="es-MX" sz="3600" dirty="0" smtClean="0">
                <a:latin typeface="Lucida Handwriting" pitchFamily="66" charset="0"/>
              </a:rPr>
              <a:t>, cont. </a:t>
            </a:r>
            <a:endParaRPr lang="es-MX" sz="3600" dirty="0">
              <a:latin typeface="Lucida Handwriting" pitchFamily="66" charset="0"/>
            </a:endParaRPr>
          </a:p>
        </p:txBody>
      </p:sp>
      <p:pic>
        <p:nvPicPr>
          <p:cNvPr id="1026" name="Picture 2" descr="C:\Users\arturo\Downloads\mexico cartel map.jpg"/>
          <p:cNvPicPr>
            <a:picLocks noGrp="1" noChangeAspect="1" noChangeArrowheads="1"/>
          </p:cNvPicPr>
          <p:nvPr>
            <p:ph idx="1"/>
          </p:nvPr>
        </p:nvPicPr>
        <p:blipFill>
          <a:blip r:embed="rId2" cstate="print"/>
          <a:srcRect/>
          <a:stretch>
            <a:fillRect/>
          </a:stretch>
        </p:blipFill>
        <p:spPr bwMode="auto">
          <a:xfrm>
            <a:off x="1185952" y="1447800"/>
            <a:ext cx="6738848" cy="48070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85800" y="2286000"/>
            <a:ext cx="784860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533400" y="457200"/>
            <a:ext cx="8001000" cy="1077218"/>
          </a:xfrm>
          <a:prstGeom prst="rect">
            <a:avLst/>
          </a:prstGeom>
          <a:noFill/>
        </p:spPr>
        <p:txBody>
          <a:bodyPr wrap="square" rtlCol="0">
            <a:spAutoFit/>
          </a:bodyPr>
          <a:lstStyle/>
          <a:p>
            <a:pPr algn="ctr"/>
            <a:r>
              <a:rPr lang="en-US" sz="3200" b="1" dirty="0" smtClean="0">
                <a:latin typeface="Book Antiqua" pitchFamily="18" charset="0"/>
              </a:rPr>
              <a:t>Suggested </a:t>
            </a:r>
            <a:r>
              <a:rPr lang="en-US" sz="3200" b="1" smtClean="0">
                <a:latin typeface="Book Antiqua" pitchFamily="18" charset="0"/>
              </a:rPr>
              <a:t>Timeline for the </a:t>
            </a:r>
            <a:r>
              <a:rPr lang="en-US" sz="3200" b="1" dirty="0" smtClean="0">
                <a:latin typeface="Book Antiqua" pitchFamily="18" charset="0"/>
              </a:rPr>
              <a:t>New Orientation Program</a:t>
            </a:r>
            <a:endParaRPr lang="en-US" sz="3200" b="1" dirty="0">
              <a:latin typeface="Book Antiqua" pitchFamily="18" charset="0"/>
            </a:endParaRPr>
          </a:p>
        </p:txBody>
      </p:sp>
      <p:sp>
        <p:nvSpPr>
          <p:cNvPr id="7" name="TextBox 6"/>
          <p:cNvSpPr txBox="1"/>
          <p:nvPr/>
        </p:nvSpPr>
        <p:spPr>
          <a:xfrm>
            <a:off x="-76200" y="2362200"/>
            <a:ext cx="3962400" cy="369332"/>
          </a:xfrm>
          <a:prstGeom prst="rect">
            <a:avLst/>
          </a:prstGeom>
          <a:noFill/>
        </p:spPr>
        <p:txBody>
          <a:bodyPr wrap="square" rtlCol="0">
            <a:spAutoFit/>
          </a:bodyPr>
          <a:lstStyle/>
          <a:p>
            <a:pPr algn="ctr"/>
            <a:r>
              <a:rPr lang="en-US" smtClean="0"/>
              <a:t>Language school</a:t>
            </a:r>
            <a:endParaRPr lang="en-US"/>
          </a:p>
        </p:txBody>
      </p:sp>
      <p:sp>
        <p:nvSpPr>
          <p:cNvPr id="9" name="Rectangle 8"/>
          <p:cNvSpPr/>
          <p:nvPr/>
        </p:nvSpPr>
        <p:spPr>
          <a:xfrm>
            <a:off x="1295400" y="1752600"/>
            <a:ext cx="1044132" cy="369332"/>
          </a:xfrm>
          <a:prstGeom prst="rect">
            <a:avLst/>
          </a:prstGeom>
        </p:spPr>
        <p:txBody>
          <a:bodyPr wrap="none">
            <a:spAutoFit/>
          </a:bodyPr>
          <a:lstStyle/>
          <a:p>
            <a:pPr lvl="0"/>
            <a:r>
              <a:rPr lang="en-US" smtClean="0">
                <a:solidFill>
                  <a:prstClr val="black"/>
                </a:solidFill>
              </a:rPr>
              <a:t>First year</a:t>
            </a:r>
            <a:endParaRPr lang="en-US">
              <a:solidFill>
                <a:prstClr val="black"/>
              </a:solidFill>
            </a:endParaRPr>
          </a:p>
        </p:txBody>
      </p:sp>
      <p:sp>
        <p:nvSpPr>
          <p:cNvPr id="10" name="Rectangle 9"/>
          <p:cNvSpPr/>
          <p:nvPr/>
        </p:nvSpPr>
        <p:spPr>
          <a:xfrm>
            <a:off x="3276600" y="1752600"/>
            <a:ext cx="1380571" cy="369332"/>
          </a:xfrm>
          <a:prstGeom prst="rect">
            <a:avLst/>
          </a:prstGeom>
        </p:spPr>
        <p:txBody>
          <a:bodyPr wrap="none">
            <a:spAutoFit/>
          </a:bodyPr>
          <a:lstStyle/>
          <a:p>
            <a:pPr lvl="0"/>
            <a:r>
              <a:rPr lang="en-US" smtClean="0">
                <a:solidFill>
                  <a:prstClr val="black"/>
                </a:solidFill>
              </a:rPr>
              <a:t> Second year</a:t>
            </a:r>
            <a:endParaRPr lang="en-US">
              <a:solidFill>
                <a:prstClr val="black"/>
              </a:solidFill>
            </a:endParaRPr>
          </a:p>
        </p:txBody>
      </p:sp>
      <p:sp>
        <p:nvSpPr>
          <p:cNvPr id="11" name="Rectangle 10"/>
          <p:cNvSpPr/>
          <p:nvPr/>
        </p:nvSpPr>
        <p:spPr>
          <a:xfrm>
            <a:off x="5638800" y="1752600"/>
            <a:ext cx="2301977" cy="369332"/>
          </a:xfrm>
          <a:prstGeom prst="rect">
            <a:avLst/>
          </a:prstGeom>
        </p:spPr>
        <p:txBody>
          <a:bodyPr wrap="none">
            <a:spAutoFit/>
          </a:bodyPr>
          <a:lstStyle/>
          <a:p>
            <a:pPr lvl="0"/>
            <a:r>
              <a:rPr lang="en-US" dirty="0" smtClean="0">
                <a:solidFill>
                  <a:prstClr val="black"/>
                </a:solidFill>
              </a:rPr>
              <a:t>Third and Fourth years</a:t>
            </a:r>
            <a:endParaRPr lang="en-US" dirty="0">
              <a:solidFill>
                <a:prstClr val="black"/>
              </a:solidFill>
            </a:endParaRPr>
          </a:p>
        </p:txBody>
      </p:sp>
      <p:sp>
        <p:nvSpPr>
          <p:cNvPr id="12" name="TextBox 11"/>
          <p:cNvSpPr txBox="1"/>
          <p:nvPr/>
        </p:nvSpPr>
        <p:spPr>
          <a:xfrm>
            <a:off x="2819400" y="2373868"/>
            <a:ext cx="2286000" cy="923330"/>
          </a:xfrm>
          <a:prstGeom prst="rect">
            <a:avLst/>
          </a:prstGeom>
          <a:noFill/>
        </p:spPr>
        <p:txBody>
          <a:bodyPr wrap="square" rtlCol="0">
            <a:spAutoFit/>
          </a:bodyPr>
          <a:lstStyle/>
          <a:p>
            <a:pPr algn="ctr"/>
            <a:r>
              <a:rPr lang="en-US" smtClean="0"/>
              <a:t>Internship/</a:t>
            </a:r>
            <a:endParaRPr lang="en-US" dirty="0" smtClean="0"/>
          </a:p>
          <a:p>
            <a:pPr algn="ctr"/>
            <a:r>
              <a:rPr lang="en-US" smtClean="0"/>
              <a:t>Language </a:t>
            </a:r>
          </a:p>
          <a:p>
            <a:pPr algn="ctr"/>
            <a:r>
              <a:rPr lang="en-US" smtClean="0"/>
              <a:t>Tutor or Helper</a:t>
            </a:r>
            <a:endParaRPr lang="en-US" dirty="0"/>
          </a:p>
        </p:txBody>
      </p:sp>
      <p:sp>
        <p:nvSpPr>
          <p:cNvPr id="13" name="TextBox 12"/>
          <p:cNvSpPr txBox="1"/>
          <p:nvPr/>
        </p:nvSpPr>
        <p:spPr>
          <a:xfrm>
            <a:off x="4724400" y="2373868"/>
            <a:ext cx="3962400" cy="369332"/>
          </a:xfrm>
          <a:prstGeom prst="rect">
            <a:avLst/>
          </a:prstGeom>
          <a:noFill/>
        </p:spPr>
        <p:txBody>
          <a:bodyPr wrap="square" rtlCol="0">
            <a:spAutoFit/>
          </a:bodyPr>
          <a:lstStyle/>
          <a:p>
            <a:pPr algn="ctr"/>
            <a:r>
              <a:rPr lang="en-US" dirty="0" smtClean="0"/>
              <a:t>Assignment to Initiative</a:t>
            </a:r>
            <a:endParaRPr lang="en-US" dirty="0"/>
          </a:p>
        </p:txBody>
      </p:sp>
      <p:cxnSp>
        <p:nvCxnSpPr>
          <p:cNvPr id="15" name="Straight Connector 14"/>
          <p:cNvCxnSpPr/>
          <p:nvPr/>
        </p:nvCxnSpPr>
        <p:spPr>
          <a:xfrm>
            <a:off x="685800" y="4724400"/>
            <a:ext cx="4191000"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0" y="4953001"/>
            <a:ext cx="5638800" cy="646331"/>
          </a:xfrm>
          <a:prstGeom prst="rect">
            <a:avLst/>
          </a:prstGeom>
          <a:noFill/>
        </p:spPr>
        <p:txBody>
          <a:bodyPr wrap="square" rtlCol="0">
            <a:spAutoFit/>
          </a:bodyPr>
          <a:lstStyle/>
          <a:p>
            <a:pPr algn="ctr"/>
            <a:r>
              <a:rPr lang="en-US" dirty="0" smtClean="0"/>
              <a:t> 2 </a:t>
            </a:r>
            <a:r>
              <a:rPr lang="en-US" smtClean="0"/>
              <a:t>Year Coaching </a:t>
            </a:r>
            <a:endParaRPr lang="en-US" dirty="0" smtClean="0"/>
          </a:p>
          <a:p>
            <a:pPr algn="ctr"/>
            <a:r>
              <a:rPr lang="en-US" i="1" dirty="0" smtClean="0"/>
              <a:t>(journaling and meetings)</a:t>
            </a:r>
            <a:endParaRPr lang="en-US" i="1" dirty="0"/>
          </a:p>
        </p:txBody>
      </p:sp>
      <p:cxnSp>
        <p:nvCxnSpPr>
          <p:cNvPr id="18" name="Straight Connector 17"/>
          <p:cNvCxnSpPr/>
          <p:nvPr/>
        </p:nvCxnSpPr>
        <p:spPr>
          <a:xfrm>
            <a:off x="1752600" y="3505200"/>
            <a:ext cx="3124200"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1295400" y="3581401"/>
            <a:ext cx="3962400" cy="646331"/>
          </a:xfrm>
          <a:prstGeom prst="rect">
            <a:avLst/>
          </a:prstGeom>
          <a:noFill/>
        </p:spPr>
        <p:txBody>
          <a:bodyPr wrap="square" rtlCol="0">
            <a:spAutoFit/>
          </a:bodyPr>
          <a:lstStyle/>
          <a:p>
            <a:pPr algn="ctr"/>
            <a:r>
              <a:rPr lang="en-US" dirty="0" smtClean="0"/>
              <a:t>Guided Discovery Program</a:t>
            </a:r>
          </a:p>
          <a:p>
            <a:pPr algn="ctr"/>
            <a:endParaRPr lang="en-US" i="1" dirty="0"/>
          </a:p>
        </p:txBody>
      </p:sp>
      <p:cxnSp>
        <p:nvCxnSpPr>
          <p:cNvPr id="21" name="Straight Connector 20"/>
          <p:cNvCxnSpPr/>
          <p:nvPr/>
        </p:nvCxnSpPr>
        <p:spPr>
          <a:xfrm rot="5400000">
            <a:off x="38100" y="2552700"/>
            <a:ext cx="12954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rot="5400000">
            <a:off x="4267200" y="2514600"/>
            <a:ext cx="12192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rot="5400000">
            <a:off x="2552700" y="2324100"/>
            <a:ext cx="8382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rot="5400000">
            <a:off x="7886700" y="2476500"/>
            <a:ext cx="12954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rot="5400000">
            <a:off x="1524000" y="3505200"/>
            <a:ext cx="4572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rot="5400000">
            <a:off x="533400" y="4724400"/>
            <a:ext cx="3048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rot="5400000">
            <a:off x="4724400" y="4724400"/>
            <a:ext cx="3048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rot="5400000">
            <a:off x="4610100" y="3543300"/>
            <a:ext cx="5334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37" name="Straight Connector 36"/>
          <p:cNvCxnSpPr/>
          <p:nvPr/>
        </p:nvCxnSpPr>
        <p:spPr>
          <a:xfrm>
            <a:off x="685800" y="6019800"/>
            <a:ext cx="41910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rot="5400000">
            <a:off x="4724400" y="6019800"/>
            <a:ext cx="3048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rot="5400000">
            <a:off x="533400" y="6019800"/>
            <a:ext cx="3048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43" name="Rectangle 42"/>
          <p:cNvSpPr/>
          <p:nvPr/>
        </p:nvSpPr>
        <p:spPr>
          <a:xfrm>
            <a:off x="838200" y="6172200"/>
            <a:ext cx="396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tx1"/>
                </a:solidFill>
              </a:rPr>
              <a:t>Six</a:t>
            </a:r>
            <a:r>
              <a:rPr lang="es-MX" dirty="0" smtClean="0">
                <a:solidFill>
                  <a:schemeClr val="tx1"/>
                </a:solidFill>
              </a:rPr>
              <a:t> </a:t>
            </a:r>
            <a:r>
              <a:rPr lang="es-MX" dirty="0" err="1" smtClean="0">
                <a:solidFill>
                  <a:schemeClr val="tx1"/>
                </a:solidFill>
              </a:rPr>
              <a:t>month</a:t>
            </a:r>
            <a:r>
              <a:rPr lang="es-MX" dirty="0" smtClean="0">
                <a:solidFill>
                  <a:schemeClr val="tx1"/>
                </a:solidFill>
              </a:rPr>
              <a:t> </a:t>
            </a:r>
            <a:r>
              <a:rPr lang="es-MX" dirty="0" err="1" smtClean="0">
                <a:solidFill>
                  <a:schemeClr val="tx1"/>
                </a:solidFill>
              </a:rPr>
              <a:t>progress</a:t>
            </a:r>
            <a:r>
              <a:rPr lang="es-MX" dirty="0" smtClean="0">
                <a:solidFill>
                  <a:schemeClr val="tx1"/>
                </a:solidFill>
              </a:rPr>
              <a:t> </a:t>
            </a:r>
            <a:r>
              <a:rPr lang="es-MX" dirty="0" err="1" smtClean="0">
                <a:solidFill>
                  <a:schemeClr val="tx1"/>
                </a:solidFill>
              </a:rPr>
              <a:t>reports</a:t>
            </a:r>
            <a:r>
              <a:rPr lang="es-MX" dirty="0" smtClean="0">
                <a:solidFill>
                  <a:schemeClr val="tx1"/>
                </a:solidFill>
              </a:rPr>
              <a:t> </a:t>
            </a:r>
            <a:endParaRPr lang="es-MX"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sz="3600" b="1" u="sng" dirty="0" err="1" smtClean="0">
                <a:latin typeface="Lucida Handwriting" pitchFamily="66" charset="0"/>
              </a:rPr>
              <a:t>Check</a:t>
            </a:r>
            <a:r>
              <a:rPr lang="es-MX" sz="3600" b="1" u="sng" dirty="0" smtClean="0"/>
              <a:t> </a:t>
            </a:r>
            <a:r>
              <a:rPr lang="es-MX" sz="3600" b="1" u="sng" dirty="0" err="1" smtClean="0">
                <a:latin typeface="Lucida Handwriting" pitchFamily="66" charset="0"/>
              </a:rPr>
              <a:t>List</a:t>
            </a:r>
            <a:r>
              <a:rPr lang="es-MX" sz="3600" b="1" u="sng" dirty="0" smtClean="0"/>
              <a:t> </a:t>
            </a:r>
            <a:endParaRPr lang="es-MX" sz="3600" b="1" u="sng" dirty="0"/>
          </a:p>
        </p:txBody>
      </p:sp>
      <p:sp>
        <p:nvSpPr>
          <p:cNvPr id="5" name="Content Placeholder 4"/>
          <p:cNvSpPr>
            <a:spLocks noGrp="1"/>
          </p:cNvSpPr>
          <p:nvPr>
            <p:ph sz="half" idx="1"/>
          </p:nvPr>
        </p:nvSpPr>
        <p:spPr>
          <a:xfrm>
            <a:off x="533400" y="1371600"/>
            <a:ext cx="3429000" cy="4525963"/>
          </a:xfrm>
          <a:ln>
            <a:solidFill>
              <a:schemeClr val="tx2"/>
            </a:solidFill>
          </a:ln>
        </p:spPr>
        <p:txBody>
          <a:bodyPr>
            <a:normAutofit fontScale="92500" lnSpcReduction="20000"/>
          </a:bodyPr>
          <a:lstStyle/>
          <a:p>
            <a:pPr>
              <a:buFont typeface="Wingdings" pitchFamily="2" charset="2"/>
              <a:buChar char="q"/>
            </a:pPr>
            <a:endParaRPr lang="es-MX" sz="2200" smtClean="0">
              <a:latin typeface="Comic Sans MS" pitchFamily="66" charset="0"/>
            </a:endParaRPr>
          </a:p>
          <a:p>
            <a:pPr>
              <a:buFont typeface="Wingdings" pitchFamily="2" charset="2"/>
              <a:buChar char="q"/>
            </a:pPr>
            <a:r>
              <a:rPr lang="es-MX" sz="2200" smtClean="0">
                <a:latin typeface="Comic Sans MS" pitchFamily="66" charset="0"/>
              </a:rPr>
              <a:t>People</a:t>
            </a:r>
          </a:p>
          <a:p>
            <a:pPr>
              <a:buFont typeface="Courier New" pitchFamily="49" charset="0"/>
              <a:buChar char="o"/>
            </a:pPr>
            <a:r>
              <a:rPr lang="es-MX" sz="1500" smtClean="0">
                <a:latin typeface="Comic Sans MS" pitchFamily="66" charset="0"/>
              </a:rPr>
              <a:t>Greetings</a:t>
            </a:r>
            <a:endParaRPr lang="es-MX" sz="1500" dirty="0" smtClean="0">
              <a:latin typeface="Comic Sans MS" pitchFamily="66" charset="0"/>
            </a:endParaRPr>
          </a:p>
          <a:p>
            <a:pPr>
              <a:buFont typeface="Courier New" pitchFamily="49" charset="0"/>
              <a:buChar char="o"/>
            </a:pPr>
            <a:r>
              <a:rPr lang="es-MX" sz="1500" dirty="0" err="1" smtClean="0">
                <a:latin typeface="Comic Sans MS" pitchFamily="66" charset="0"/>
              </a:rPr>
              <a:t>Occupations</a:t>
            </a:r>
            <a:endParaRPr lang="es-MX" sz="1500" dirty="0" smtClean="0">
              <a:latin typeface="Comic Sans MS" pitchFamily="66" charset="0"/>
            </a:endParaRPr>
          </a:p>
          <a:p>
            <a:pPr>
              <a:buFont typeface="Courier New" pitchFamily="49" charset="0"/>
              <a:buChar char="o"/>
            </a:pPr>
            <a:r>
              <a:rPr lang="es-MX" sz="1500" dirty="0" err="1" smtClean="0">
                <a:latin typeface="Comic Sans MS" pitchFamily="66" charset="0"/>
              </a:rPr>
              <a:t>Courtship</a:t>
            </a:r>
            <a:endParaRPr lang="es-MX" sz="1500" dirty="0" smtClean="0">
              <a:latin typeface="Comic Sans MS" pitchFamily="66" charset="0"/>
            </a:endParaRPr>
          </a:p>
          <a:p>
            <a:pPr>
              <a:buFont typeface="Courier New" pitchFamily="49" charset="0"/>
              <a:buChar char="o"/>
            </a:pPr>
            <a:r>
              <a:rPr lang="es-MX" sz="1500" dirty="0" err="1" smtClean="0">
                <a:latin typeface="Comic Sans MS" pitchFamily="66" charset="0"/>
              </a:rPr>
              <a:t>Parenting</a:t>
            </a:r>
            <a:endParaRPr lang="es-MX" sz="1500" dirty="0" smtClean="0">
              <a:latin typeface="Comic Sans MS" pitchFamily="66" charset="0"/>
            </a:endParaRPr>
          </a:p>
          <a:p>
            <a:pPr>
              <a:buFont typeface="Courier New" pitchFamily="49" charset="0"/>
              <a:buChar char="o"/>
            </a:pPr>
            <a:r>
              <a:rPr lang="es-MX" sz="1500" dirty="0" smtClean="0">
                <a:latin typeface="Comic Sans MS" pitchFamily="66" charset="0"/>
              </a:rPr>
              <a:t>Extended </a:t>
            </a:r>
            <a:r>
              <a:rPr lang="es-MX" sz="1500" dirty="0" err="1" smtClean="0">
                <a:latin typeface="Comic Sans MS" pitchFamily="66" charset="0"/>
              </a:rPr>
              <a:t>Family</a:t>
            </a:r>
            <a:r>
              <a:rPr lang="es-MX" sz="1500" dirty="0" smtClean="0">
                <a:latin typeface="Comic Sans MS" pitchFamily="66" charset="0"/>
              </a:rPr>
              <a:t> and </a:t>
            </a:r>
            <a:r>
              <a:rPr lang="es-MX" sz="1500" dirty="0" err="1" smtClean="0">
                <a:latin typeface="Comic Sans MS" pitchFamily="66" charset="0"/>
              </a:rPr>
              <a:t>Friends</a:t>
            </a:r>
            <a:r>
              <a:rPr lang="es-MX" sz="1500" dirty="0" smtClean="0">
                <a:latin typeface="Comic Sans MS" pitchFamily="66" charset="0"/>
              </a:rPr>
              <a:t>     </a:t>
            </a:r>
          </a:p>
          <a:p>
            <a:pPr>
              <a:buFont typeface="Wingdings" pitchFamily="2" charset="2"/>
              <a:buChar char="q"/>
            </a:pPr>
            <a:r>
              <a:rPr lang="es-MX" sz="2200" dirty="0" err="1" smtClean="0">
                <a:latin typeface="Comic Sans MS" pitchFamily="66" charset="0"/>
              </a:rPr>
              <a:t>Holidays</a:t>
            </a:r>
            <a:endParaRPr lang="es-MX" sz="2200" dirty="0" smtClean="0">
              <a:latin typeface="Comic Sans MS" pitchFamily="66" charset="0"/>
            </a:endParaRPr>
          </a:p>
          <a:p>
            <a:pPr>
              <a:buFont typeface="Courier New" pitchFamily="49" charset="0"/>
              <a:buChar char="o"/>
            </a:pPr>
            <a:r>
              <a:rPr lang="es-MX" sz="1500" dirty="0" smtClean="0">
                <a:latin typeface="Comic Sans MS" pitchFamily="66" charset="0"/>
              </a:rPr>
              <a:t>Día de los Reyes</a:t>
            </a:r>
          </a:p>
          <a:p>
            <a:pPr>
              <a:buFont typeface="Courier New" pitchFamily="49" charset="0"/>
              <a:buChar char="o"/>
            </a:pPr>
            <a:r>
              <a:rPr lang="es-MX" sz="1500" dirty="0" err="1" smtClean="0">
                <a:latin typeface="Comic Sans MS" pitchFamily="66" charset="0"/>
              </a:rPr>
              <a:t>Lent</a:t>
            </a:r>
            <a:r>
              <a:rPr lang="es-MX" sz="1500" dirty="0" smtClean="0">
                <a:latin typeface="Comic Sans MS" pitchFamily="66" charset="0"/>
              </a:rPr>
              <a:t> and </a:t>
            </a:r>
            <a:r>
              <a:rPr lang="es-MX" sz="1500" dirty="0" err="1" smtClean="0">
                <a:latin typeface="Comic Sans MS" pitchFamily="66" charset="0"/>
              </a:rPr>
              <a:t>Easter</a:t>
            </a:r>
            <a:endParaRPr lang="es-MX" sz="1500" dirty="0" smtClean="0">
              <a:latin typeface="Comic Sans MS" pitchFamily="66" charset="0"/>
            </a:endParaRPr>
          </a:p>
          <a:p>
            <a:pPr>
              <a:buFont typeface="Courier New" pitchFamily="49" charset="0"/>
              <a:buChar char="o"/>
            </a:pPr>
            <a:r>
              <a:rPr lang="es-MX" sz="1500" dirty="0" smtClean="0">
                <a:latin typeface="Comic Sans MS" pitchFamily="66" charset="0"/>
              </a:rPr>
              <a:t>Independence </a:t>
            </a:r>
            <a:r>
              <a:rPr lang="es-MX" sz="1500" dirty="0" err="1" smtClean="0">
                <a:latin typeface="Comic Sans MS" pitchFamily="66" charset="0"/>
              </a:rPr>
              <a:t>Day</a:t>
            </a:r>
            <a:endParaRPr lang="es-MX" sz="1500" dirty="0" smtClean="0">
              <a:latin typeface="Comic Sans MS" pitchFamily="66" charset="0"/>
            </a:endParaRPr>
          </a:p>
          <a:p>
            <a:pPr>
              <a:buFont typeface="Courier New" pitchFamily="49" charset="0"/>
              <a:buChar char="o"/>
            </a:pPr>
            <a:r>
              <a:rPr lang="es-MX" sz="1500" dirty="0" err="1" smtClean="0">
                <a:latin typeface="Comic Sans MS" pitchFamily="66" charset="0"/>
              </a:rPr>
              <a:t>Day</a:t>
            </a:r>
            <a:r>
              <a:rPr lang="es-MX" sz="1500" dirty="0" smtClean="0">
                <a:latin typeface="Comic Sans MS" pitchFamily="66" charset="0"/>
              </a:rPr>
              <a:t> of </a:t>
            </a:r>
            <a:r>
              <a:rPr lang="es-MX" sz="1500" dirty="0" err="1" smtClean="0">
                <a:latin typeface="Comic Sans MS" pitchFamily="66" charset="0"/>
              </a:rPr>
              <a:t>the</a:t>
            </a:r>
            <a:r>
              <a:rPr lang="es-MX" sz="1500" dirty="0" smtClean="0">
                <a:latin typeface="Comic Sans MS" pitchFamily="66" charset="0"/>
              </a:rPr>
              <a:t> </a:t>
            </a:r>
            <a:r>
              <a:rPr lang="es-MX" sz="1500" dirty="0" err="1" smtClean="0">
                <a:latin typeface="Comic Sans MS" pitchFamily="66" charset="0"/>
              </a:rPr>
              <a:t>Dead</a:t>
            </a:r>
            <a:endParaRPr lang="es-MX" sz="1500" dirty="0" smtClean="0">
              <a:latin typeface="Comic Sans MS" pitchFamily="66" charset="0"/>
            </a:endParaRPr>
          </a:p>
          <a:p>
            <a:pPr>
              <a:buFont typeface="Courier New" pitchFamily="49" charset="0"/>
              <a:buChar char="o"/>
            </a:pPr>
            <a:r>
              <a:rPr lang="es-MX" sz="1500" dirty="0" err="1" smtClean="0">
                <a:latin typeface="Comic Sans MS" pitchFamily="66" charset="0"/>
              </a:rPr>
              <a:t>Day</a:t>
            </a:r>
            <a:r>
              <a:rPr lang="es-MX" sz="1500" dirty="0" smtClean="0">
                <a:latin typeface="Comic Sans MS" pitchFamily="66" charset="0"/>
              </a:rPr>
              <a:t> of </a:t>
            </a:r>
            <a:r>
              <a:rPr lang="es-MX" sz="1500" dirty="0" err="1" smtClean="0">
                <a:latin typeface="Comic Sans MS" pitchFamily="66" charset="0"/>
              </a:rPr>
              <a:t>the</a:t>
            </a:r>
            <a:r>
              <a:rPr lang="es-MX" sz="1500" dirty="0" smtClean="0">
                <a:latin typeface="Comic Sans MS" pitchFamily="66" charset="0"/>
              </a:rPr>
              <a:t> Virgen Guadalupe</a:t>
            </a:r>
          </a:p>
          <a:p>
            <a:pPr>
              <a:buFont typeface="Courier New" pitchFamily="49" charset="0"/>
              <a:buChar char="o"/>
            </a:pPr>
            <a:r>
              <a:rPr lang="es-MX" sz="1500" dirty="0" smtClean="0">
                <a:latin typeface="Comic Sans MS" pitchFamily="66" charset="0"/>
              </a:rPr>
              <a:t>Posadas</a:t>
            </a:r>
          </a:p>
          <a:p>
            <a:pPr>
              <a:buFont typeface="Courier New" pitchFamily="49" charset="0"/>
              <a:buChar char="o"/>
            </a:pPr>
            <a:r>
              <a:rPr lang="es-MX" sz="1500" dirty="0" smtClean="0">
                <a:latin typeface="Comic Sans MS" pitchFamily="66" charset="0"/>
              </a:rPr>
              <a:t>Christmas</a:t>
            </a:r>
          </a:p>
          <a:p>
            <a:pPr>
              <a:buFont typeface="Courier New" pitchFamily="49" charset="0"/>
              <a:buChar char="o"/>
            </a:pPr>
            <a:r>
              <a:rPr lang="es-MX" sz="1500" dirty="0" err="1" smtClean="0">
                <a:latin typeface="Comic Sans MS" pitchFamily="66" charset="0"/>
              </a:rPr>
              <a:t>Birthdays</a:t>
            </a:r>
            <a:endParaRPr lang="es-MX" sz="1500" dirty="0" smtClean="0">
              <a:latin typeface="Comic Sans MS" pitchFamily="66" charset="0"/>
            </a:endParaRPr>
          </a:p>
          <a:p>
            <a:pPr>
              <a:buNone/>
            </a:pPr>
            <a:endParaRPr lang="es-MX" dirty="0" smtClean="0"/>
          </a:p>
          <a:p>
            <a:pPr>
              <a:buFont typeface="Wingdings" pitchFamily="2" charset="2"/>
              <a:buChar char="q"/>
            </a:pPr>
            <a:endParaRPr lang="es-MX" dirty="0" smtClean="0"/>
          </a:p>
          <a:p>
            <a:pPr>
              <a:buFont typeface="Wingdings" pitchFamily="2" charset="2"/>
              <a:buChar char="q"/>
            </a:pPr>
            <a:endParaRPr lang="es-MX" dirty="0"/>
          </a:p>
        </p:txBody>
      </p:sp>
      <p:sp>
        <p:nvSpPr>
          <p:cNvPr id="6" name="Content Placeholder 5"/>
          <p:cNvSpPr>
            <a:spLocks noGrp="1"/>
          </p:cNvSpPr>
          <p:nvPr>
            <p:ph sz="half" idx="2"/>
          </p:nvPr>
        </p:nvSpPr>
        <p:spPr>
          <a:xfrm>
            <a:off x="4648200" y="1600201"/>
            <a:ext cx="4038600" cy="3733800"/>
          </a:xfrm>
          <a:ln>
            <a:solidFill>
              <a:srgbClr val="00B050"/>
            </a:solidFill>
          </a:ln>
        </p:spPr>
        <p:txBody>
          <a:bodyPr>
            <a:normAutofit fontScale="92500" lnSpcReduction="20000"/>
          </a:bodyPr>
          <a:lstStyle/>
          <a:p>
            <a:pPr>
              <a:buFont typeface="Wingdings" pitchFamily="2" charset="2"/>
              <a:buChar char="q"/>
            </a:pPr>
            <a:r>
              <a:rPr lang="es-MX" sz="2200" dirty="0" err="1" smtClean="0">
                <a:latin typeface="Comic Sans MS" pitchFamily="66" charset="0"/>
              </a:rPr>
              <a:t>Clothing</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Handicrafts</a:t>
            </a:r>
            <a:r>
              <a:rPr lang="es-MX" sz="2200" dirty="0" smtClean="0">
                <a:latin typeface="Comic Sans MS" pitchFamily="66" charset="0"/>
              </a:rPr>
              <a:t>/</a:t>
            </a:r>
            <a:r>
              <a:rPr lang="es-MX" sz="2200" dirty="0" err="1" smtClean="0">
                <a:latin typeface="Comic Sans MS" pitchFamily="66" charset="0"/>
              </a:rPr>
              <a:t>Jewelry</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Mexican</a:t>
            </a:r>
            <a:r>
              <a:rPr lang="es-MX" sz="2200" dirty="0" smtClean="0">
                <a:latin typeface="Comic Sans MS" pitchFamily="66" charset="0"/>
              </a:rPr>
              <a:t> </a:t>
            </a:r>
            <a:r>
              <a:rPr lang="es-MX" sz="2200" dirty="0" err="1" smtClean="0">
                <a:latin typeface="Comic Sans MS" pitchFamily="66" charset="0"/>
              </a:rPr>
              <a:t>food</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Music</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Pastimes</a:t>
            </a:r>
            <a:r>
              <a:rPr lang="es-MX" sz="2200" dirty="0" smtClean="0">
                <a:latin typeface="Comic Sans MS" pitchFamily="66" charset="0"/>
              </a:rPr>
              <a:t> </a:t>
            </a:r>
          </a:p>
          <a:p>
            <a:pPr>
              <a:buFont typeface="Wingdings" pitchFamily="2" charset="2"/>
              <a:buChar char="q"/>
            </a:pPr>
            <a:r>
              <a:rPr lang="es-MX" sz="2200" dirty="0" err="1" smtClean="0">
                <a:latin typeface="Comic Sans MS" pitchFamily="66" charset="0"/>
              </a:rPr>
              <a:t>Geography</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Architecture</a:t>
            </a:r>
            <a:r>
              <a:rPr lang="es-MX" sz="2200" dirty="0" smtClean="0">
                <a:latin typeface="Comic Sans MS" pitchFamily="66" charset="0"/>
              </a:rPr>
              <a:t> </a:t>
            </a:r>
          </a:p>
          <a:p>
            <a:pPr>
              <a:buFont typeface="Wingdings" pitchFamily="2" charset="2"/>
              <a:buChar char="q"/>
            </a:pPr>
            <a:r>
              <a:rPr lang="es-MX" sz="2200" dirty="0" err="1" smtClean="0">
                <a:latin typeface="Comic Sans MS" pitchFamily="66" charset="0"/>
              </a:rPr>
              <a:t>History</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The</a:t>
            </a:r>
            <a:r>
              <a:rPr lang="es-MX" sz="2200" dirty="0" smtClean="0">
                <a:latin typeface="Comic Sans MS" pitchFamily="66" charset="0"/>
              </a:rPr>
              <a:t> </a:t>
            </a:r>
            <a:r>
              <a:rPr lang="es-MX" sz="2200" dirty="0" err="1" smtClean="0">
                <a:latin typeface="Comic Sans MS" pitchFamily="66" charset="0"/>
              </a:rPr>
              <a:t>Mexican</a:t>
            </a:r>
            <a:r>
              <a:rPr lang="es-MX" sz="2200" dirty="0" smtClean="0">
                <a:latin typeface="Comic Sans MS" pitchFamily="66" charset="0"/>
              </a:rPr>
              <a:t> </a:t>
            </a:r>
            <a:r>
              <a:rPr lang="es-MX" sz="2200" dirty="0" err="1" smtClean="0">
                <a:latin typeface="Comic Sans MS" pitchFamily="66" charset="0"/>
              </a:rPr>
              <a:t>Evangelical</a:t>
            </a:r>
            <a:r>
              <a:rPr lang="es-MX" sz="2200" dirty="0" smtClean="0">
                <a:latin typeface="Comic Sans MS" pitchFamily="66" charset="0"/>
              </a:rPr>
              <a:t> </a:t>
            </a:r>
            <a:r>
              <a:rPr lang="es-MX" sz="2200" dirty="0" err="1" smtClean="0">
                <a:latin typeface="Comic Sans MS" pitchFamily="66" charset="0"/>
              </a:rPr>
              <a:t>Church</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Catholicism</a:t>
            </a:r>
            <a:endParaRPr lang="es-MX" sz="2200" dirty="0" smtClean="0">
              <a:latin typeface="Comic Sans MS" pitchFamily="66" charset="0"/>
            </a:endParaRPr>
          </a:p>
          <a:p>
            <a:pPr>
              <a:buFont typeface="Wingdings" pitchFamily="2" charset="2"/>
              <a:buChar char="q"/>
            </a:pPr>
            <a:r>
              <a:rPr lang="es-MX" sz="2200" dirty="0" err="1" smtClean="0">
                <a:latin typeface="Comic Sans MS" pitchFamily="66" charset="0"/>
              </a:rPr>
              <a:t>Current</a:t>
            </a:r>
            <a:r>
              <a:rPr lang="es-MX" sz="2200" dirty="0" smtClean="0">
                <a:latin typeface="Comic Sans MS" pitchFamily="66" charset="0"/>
              </a:rPr>
              <a:t> </a:t>
            </a:r>
            <a:r>
              <a:rPr lang="es-MX" sz="2200" dirty="0" err="1" smtClean="0">
                <a:latin typeface="Comic Sans MS" pitchFamily="66" charset="0"/>
              </a:rPr>
              <a:t>Events</a:t>
            </a:r>
            <a:endParaRPr lang="es-MX" sz="2200" dirty="0" smtClean="0">
              <a:latin typeface="Comic Sans MS" pitchFamily="66" charset="0"/>
            </a:endParaRPr>
          </a:p>
          <a:p>
            <a:pPr>
              <a:buFont typeface="Wingdings" pitchFamily="2" charset="2"/>
              <a:buChar char="q"/>
            </a:pPr>
            <a:endParaRPr lang="es-MX" dirty="0" smtClean="0"/>
          </a:p>
          <a:p>
            <a:pPr>
              <a:buFont typeface="Wingdings" pitchFamily="2" charset="2"/>
              <a:buChar char="q"/>
            </a:pPr>
            <a:endParaRPr lang="es-MX" dirty="0" smtClean="0"/>
          </a:p>
          <a:p>
            <a:pPr>
              <a:buFont typeface="Wingdings" pitchFamily="2" charset="2"/>
              <a:buChar char="q"/>
            </a:pPr>
            <a:endParaRPr lang="es-MX" dirty="0" smtClean="0"/>
          </a:p>
          <a:p>
            <a:pPr>
              <a:buNone/>
            </a:pPr>
            <a:endParaRPr lang="es-MX" dirty="0" smtClean="0"/>
          </a:p>
          <a:p>
            <a:pPr>
              <a:buFont typeface="Wingdings" pitchFamily="2" charset="2"/>
              <a:buChar char="q"/>
            </a:pPr>
            <a:endParaRPr lang="es-MX" dirty="0" smtClean="0"/>
          </a:p>
          <a:p>
            <a:pPr>
              <a:buFont typeface="Wingdings" pitchFamily="2" charset="2"/>
              <a:buChar char="q"/>
            </a:pPr>
            <a:endParaRPr lang="es-MX" dirty="0"/>
          </a:p>
        </p:txBody>
      </p:sp>
      <p:pic>
        <p:nvPicPr>
          <p:cNvPr id="1026" name="Picture 2"/>
          <p:cNvPicPr>
            <a:picLocks noChangeAspect="1" noChangeArrowheads="1"/>
          </p:cNvPicPr>
          <p:nvPr/>
        </p:nvPicPr>
        <p:blipFill>
          <a:blip r:embed="rId3" cstate="print"/>
          <a:srcRect/>
          <a:stretch>
            <a:fillRect/>
          </a:stretch>
        </p:blipFill>
        <p:spPr bwMode="auto">
          <a:xfrm>
            <a:off x="4114800" y="5410200"/>
            <a:ext cx="1143000" cy="1143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3505200" cy="914400"/>
          </a:xfrm>
          <a:ln w="57150">
            <a:noFill/>
          </a:ln>
        </p:spPr>
        <p:txBody>
          <a:bodyPr>
            <a:normAutofit/>
          </a:bodyPr>
          <a:lstStyle/>
          <a:p>
            <a:r>
              <a:rPr lang="es-MX" sz="3600" dirty="0" err="1" smtClean="0">
                <a:latin typeface="Lucida Handwriting" pitchFamily="66" charset="0"/>
              </a:rPr>
              <a:t>People</a:t>
            </a:r>
            <a:endParaRPr lang="es-MX" sz="3600" dirty="0">
              <a:latin typeface="Lucida Handwriting" pitchFamily="66" charset="0"/>
            </a:endParaRPr>
          </a:p>
        </p:txBody>
      </p:sp>
      <p:sp>
        <p:nvSpPr>
          <p:cNvPr id="3" name="Content Placeholder 2"/>
          <p:cNvSpPr>
            <a:spLocks noGrp="1"/>
          </p:cNvSpPr>
          <p:nvPr>
            <p:ph idx="1"/>
          </p:nvPr>
        </p:nvSpPr>
        <p:spPr>
          <a:xfrm>
            <a:off x="457200" y="1676400"/>
            <a:ext cx="8229600" cy="3962400"/>
          </a:xfrm>
          <a:ln w="57150">
            <a:solidFill>
              <a:srgbClr val="FFC000"/>
            </a:solidFill>
          </a:ln>
        </p:spPr>
        <p:txBody>
          <a:bodyPr>
            <a:normAutofit fontScale="92500" lnSpcReduction="20000"/>
          </a:bodyPr>
          <a:lstStyle/>
          <a:p>
            <a:pPr>
              <a:buNone/>
            </a:pPr>
            <a:endParaRPr lang="es-MX" sz="1600" dirty="0" smtClean="0"/>
          </a:p>
          <a:p>
            <a:pPr>
              <a:buNone/>
            </a:pPr>
            <a:endParaRPr lang="es-MX" sz="1700" dirty="0" smtClean="0"/>
          </a:p>
          <a:p>
            <a:pPr>
              <a:buNone/>
            </a:pPr>
            <a:r>
              <a:rPr lang="es-MX" sz="1700" dirty="0" err="1" smtClean="0">
                <a:latin typeface="Comic Sans MS" pitchFamily="66" charset="0"/>
              </a:rPr>
              <a:t>The</a:t>
            </a:r>
            <a:r>
              <a:rPr lang="es-MX" sz="1700" dirty="0" smtClean="0">
                <a:latin typeface="Comic Sans MS" pitchFamily="66" charset="0"/>
              </a:rPr>
              <a:t> </a:t>
            </a:r>
            <a:r>
              <a:rPr lang="es-MX" sz="1700" dirty="0" err="1" smtClean="0">
                <a:latin typeface="Comic Sans MS" pitchFamily="66" charset="0"/>
              </a:rPr>
              <a:t>people</a:t>
            </a:r>
            <a:r>
              <a:rPr lang="es-MX" sz="1700" dirty="0" smtClean="0">
                <a:latin typeface="Comic Sans MS" pitchFamily="66" charset="0"/>
              </a:rPr>
              <a:t> of </a:t>
            </a:r>
            <a:r>
              <a:rPr lang="es-MX" sz="1700" dirty="0" err="1" smtClean="0">
                <a:latin typeface="Comic Sans MS" pitchFamily="66" charset="0"/>
              </a:rPr>
              <a:t>Mexico</a:t>
            </a:r>
            <a:r>
              <a:rPr lang="es-MX" sz="1700" dirty="0" smtClean="0">
                <a:latin typeface="Comic Sans MS" pitchFamily="66" charset="0"/>
              </a:rPr>
              <a:t> are </a:t>
            </a:r>
            <a:r>
              <a:rPr lang="es-MX" sz="1700" dirty="0" err="1" smtClean="0">
                <a:latin typeface="Comic Sans MS" pitchFamily="66" charset="0"/>
              </a:rPr>
              <a:t>very</a:t>
            </a:r>
            <a:r>
              <a:rPr lang="es-MX" sz="1700" dirty="0" smtClean="0">
                <a:latin typeface="Comic Sans MS" pitchFamily="66" charset="0"/>
              </a:rPr>
              <a:t> </a:t>
            </a:r>
            <a:r>
              <a:rPr lang="es-MX" sz="1700" dirty="0" err="1" smtClean="0">
                <a:latin typeface="Comic Sans MS" pitchFamily="66" charset="0"/>
              </a:rPr>
              <a:t>diverse</a:t>
            </a:r>
            <a:r>
              <a:rPr lang="es-MX" sz="1700" dirty="0" smtClean="0">
                <a:latin typeface="Comic Sans MS" pitchFamily="66" charset="0"/>
              </a:rPr>
              <a:t>!   </a:t>
            </a:r>
            <a:r>
              <a:rPr lang="es-MX" sz="1700" dirty="0" err="1" smtClean="0">
                <a:latin typeface="Comic Sans MS" pitchFamily="66" charset="0"/>
              </a:rPr>
              <a:t>The</a:t>
            </a:r>
            <a:r>
              <a:rPr lang="es-MX" sz="1700" dirty="0" smtClean="0">
                <a:latin typeface="Comic Sans MS" pitchFamily="66" charset="0"/>
              </a:rPr>
              <a:t> </a:t>
            </a:r>
            <a:r>
              <a:rPr lang="es-MX" sz="1700" dirty="0" err="1" smtClean="0">
                <a:latin typeface="Comic Sans MS" pitchFamily="66" charset="0"/>
              </a:rPr>
              <a:t>culture</a:t>
            </a:r>
            <a:r>
              <a:rPr lang="es-MX" sz="1700" dirty="0" smtClean="0">
                <a:latin typeface="Comic Sans MS" pitchFamily="66" charset="0"/>
              </a:rPr>
              <a:t> </a:t>
            </a:r>
            <a:r>
              <a:rPr lang="es-MX" sz="1700" dirty="0" err="1" smtClean="0">
                <a:latin typeface="Comic Sans MS" pitchFamily="66" charset="0"/>
              </a:rPr>
              <a:t>is</a:t>
            </a:r>
            <a:r>
              <a:rPr lang="es-MX" sz="1700" dirty="0" smtClean="0">
                <a:latin typeface="Comic Sans MS" pitchFamily="66" charset="0"/>
              </a:rPr>
              <a:t> </a:t>
            </a:r>
            <a:r>
              <a:rPr lang="es-MX" sz="1700" dirty="0" err="1" smtClean="0">
                <a:latin typeface="Comic Sans MS" pitchFamily="66" charset="0"/>
              </a:rPr>
              <a:t>changing</a:t>
            </a:r>
            <a:r>
              <a:rPr lang="es-MX" sz="1700" dirty="0" smtClean="0">
                <a:latin typeface="Comic Sans MS" pitchFamily="66" charset="0"/>
              </a:rPr>
              <a:t> </a:t>
            </a:r>
            <a:r>
              <a:rPr lang="es-MX" sz="1700" dirty="0" err="1" smtClean="0">
                <a:latin typeface="Comic Sans MS" pitchFamily="66" charset="0"/>
              </a:rPr>
              <a:t>rapidly</a:t>
            </a:r>
            <a:r>
              <a:rPr lang="es-MX" sz="1700" dirty="0" smtClean="0">
                <a:latin typeface="Comic Sans MS" pitchFamily="66" charset="0"/>
              </a:rPr>
              <a:t>, and </a:t>
            </a:r>
            <a:r>
              <a:rPr lang="es-MX" sz="1700" dirty="0" err="1" smtClean="0">
                <a:latin typeface="Comic Sans MS" pitchFamily="66" charset="0"/>
              </a:rPr>
              <a:t>many</a:t>
            </a:r>
            <a:r>
              <a:rPr lang="es-MX" sz="1700" dirty="0" smtClean="0">
                <a:latin typeface="Comic Sans MS" pitchFamily="66" charset="0"/>
              </a:rPr>
              <a:t> of </a:t>
            </a:r>
            <a:r>
              <a:rPr lang="es-MX" sz="1700" dirty="0" err="1" smtClean="0">
                <a:latin typeface="Comic Sans MS" pitchFamily="66" charset="0"/>
              </a:rPr>
              <a:t>the</a:t>
            </a:r>
            <a:r>
              <a:rPr lang="es-MX" sz="1700" dirty="0" smtClean="0">
                <a:latin typeface="Comic Sans MS" pitchFamily="66" charset="0"/>
              </a:rPr>
              <a:t> </a:t>
            </a:r>
            <a:r>
              <a:rPr lang="es-MX" sz="1700" dirty="0" err="1" smtClean="0">
                <a:latin typeface="Comic Sans MS" pitchFamily="66" charset="0"/>
              </a:rPr>
              <a:t>distinctives</a:t>
            </a:r>
            <a:r>
              <a:rPr lang="es-MX" sz="1700" dirty="0" smtClean="0">
                <a:latin typeface="Comic Sans MS" pitchFamily="66" charset="0"/>
              </a:rPr>
              <a:t> of </a:t>
            </a:r>
            <a:r>
              <a:rPr lang="es-MX" sz="1700" dirty="0" err="1" smtClean="0">
                <a:latin typeface="Comic Sans MS" pitchFamily="66" charset="0"/>
              </a:rPr>
              <a:t>being</a:t>
            </a:r>
            <a:r>
              <a:rPr lang="es-MX" sz="1700" dirty="0" smtClean="0">
                <a:latin typeface="Comic Sans MS" pitchFamily="66" charset="0"/>
              </a:rPr>
              <a:t> </a:t>
            </a:r>
            <a:r>
              <a:rPr lang="es-MX" sz="1700" dirty="0" err="1" smtClean="0">
                <a:latin typeface="Comic Sans MS" pitchFamily="66" charset="0"/>
              </a:rPr>
              <a:t>Mexican</a:t>
            </a:r>
            <a:r>
              <a:rPr lang="es-MX" sz="1700" dirty="0" smtClean="0">
                <a:latin typeface="Comic Sans MS" pitchFamily="66" charset="0"/>
              </a:rPr>
              <a:t> are </a:t>
            </a:r>
            <a:r>
              <a:rPr lang="es-MX" sz="1700" dirty="0" err="1" smtClean="0">
                <a:latin typeface="Comic Sans MS" pitchFamily="66" charset="0"/>
              </a:rPr>
              <a:t>becoming</a:t>
            </a:r>
            <a:r>
              <a:rPr lang="es-MX" sz="1700" dirty="0" smtClean="0">
                <a:latin typeface="Comic Sans MS" pitchFamily="66" charset="0"/>
              </a:rPr>
              <a:t> </a:t>
            </a:r>
            <a:r>
              <a:rPr lang="es-MX" sz="1700" dirty="0" err="1" smtClean="0">
                <a:latin typeface="Comic Sans MS" pitchFamily="66" charset="0"/>
              </a:rPr>
              <a:t>less</a:t>
            </a:r>
            <a:r>
              <a:rPr lang="es-MX" sz="1700" dirty="0" smtClean="0">
                <a:latin typeface="Comic Sans MS" pitchFamily="66" charset="0"/>
              </a:rPr>
              <a:t> </a:t>
            </a:r>
            <a:r>
              <a:rPr lang="es-MX" sz="1700" dirty="0" err="1" smtClean="0">
                <a:latin typeface="Comic Sans MS" pitchFamily="66" charset="0"/>
              </a:rPr>
              <a:t>obvious</a:t>
            </a:r>
            <a:r>
              <a:rPr lang="es-MX" sz="1700" dirty="0" smtClean="0">
                <a:latin typeface="Comic Sans MS" pitchFamily="66" charset="0"/>
              </a:rPr>
              <a:t> </a:t>
            </a:r>
            <a:r>
              <a:rPr lang="es-MX" sz="1700" dirty="0" err="1" smtClean="0">
                <a:latin typeface="Comic Sans MS" pitchFamily="66" charset="0"/>
              </a:rPr>
              <a:t>due</a:t>
            </a:r>
            <a:r>
              <a:rPr lang="es-MX" sz="1700" dirty="0" smtClean="0">
                <a:latin typeface="Comic Sans MS" pitchFamily="66" charset="0"/>
              </a:rPr>
              <a:t> </a:t>
            </a:r>
            <a:r>
              <a:rPr lang="es-MX" sz="1700" dirty="0" err="1" smtClean="0">
                <a:latin typeface="Comic Sans MS" pitchFamily="66" charset="0"/>
              </a:rPr>
              <a:t>to</a:t>
            </a:r>
            <a:r>
              <a:rPr lang="es-MX" sz="1700" dirty="0" smtClean="0">
                <a:latin typeface="Comic Sans MS" pitchFamily="66" charset="0"/>
              </a:rPr>
              <a:t> </a:t>
            </a:r>
            <a:r>
              <a:rPr lang="es-MX" sz="1700" dirty="0" err="1" smtClean="0">
                <a:latin typeface="Comic Sans MS" pitchFamily="66" charset="0"/>
              </a:rPr>
              <a:t>globalization</a:t>
            </a:r>
            <a:r>
              <a:rPr lang="es-MX" sz="1700" dirty="0" smtClean="0">
                <a:latin typeface="Comic Sans MS" pitchFamily="66" charset="0"/>
              </a:rPr>
              <a:t>. </a:t>
            </a:r>
          </a:p>
          <a:p>
            <a:pPr>
              <a:buNone/>
            </a:pPr>
            <a:endParaRPr lang="es-MX" sz="1700" dirty="0" smtClean="0">
              <a:latin typeface="Comic Sans MS" pitchFamily="66" charset="0"/>
            </a:endParaRPr>
          </a:p>
          <a:p>
            <a:pPr>
              <a:buNone/>
            </a:pPr>
            <a:r>
              <a:rPr lang="es-MX" sz="1700" dirty="0" err="1" smtClean="0">
                <a:latin typeface="Comic Sans MS" pitchFamily="66" charset="0"/>
              </a:rPr>
              <a:t>There</a:t>
            </a:r>
            <a:r>
              <a:rPr lang="es-MX" sz="1700" dirty="0" smtClean="0">
                <a:latin typeface="Comic Sans MS" pitchFamily="66" charset="0"/>
              </a:rPr>
              <a:t> are </a:t>
            </a:r>
            <a:r>
              <a:rPr lang="es-MX" sz="1700" dirty="0" err="1" smtClean="0">
                <a:latin typeface="Comic Sans MS" pitchFamily="66" charset="0"/>
              </a:rPr>
              <a:t>five</a:t>
            </a:r>
            <a:r>
              <a:rPr lang="es-MX" sz="1700" dirty="0" smtClean="0">
                <a:latin typeface="Comic Sans MS" pitchFamily="66" charset="0"/>
              </a:rPr>
              <a:t> </a:t>
            </a:r>
            <a:r>
              <a:rPr lang="es-MX" sz="1700" dirty="0" err="1" smtClean="0">
                <a:latin typeface="Comic Sans MS" pitchFamily="66" charset="0"/>
              </a:rPr>
              <a:t>different</a:t>
            </a:r>
            <a:r>
              <a:rPr lang="es-MX" sz="1700" dirty="0" smtClean="0">
                <a:latin typeface="Comic Sans MS" pitchFamily="66" charset="0"/>
              </a:rPr>
              <a:t> </a:t>
            </a:r>
            <a:r>
              <a:rPr lang="es-MX" sz="1700" dirty="0" err="1" smtClean="0">
                <a:latin typeface="Comic Sans MS" pitchFamily="66" charset="0"/>
              </a:rPr>
              <a:t>subtopics</a:t>
            </a:r>
            <a:r>
              <a:rPr lang="es-MX" sz="1700" dirty="0" smtClean="0">
                <a:latin typeface="Comic Sans MS" pitchFamily="66" charset="0"/>
              </a:rPr>
              <a:t> in </a:t>
            </a:r>
            <a:r>
              <a:rPr lang="es-MX" sz="1700" dirty="0" err="1" smtClean="0">
                <a:latin typeface="Comic Sans MS" pitchFamily="66" charset="0"/>
              </a:rPr>
              <a:t>this</a:t>
            </a:r>
            <a:r>
              <a:rPr lang="es-MX" sz="1700" dirty="0" smtClean="0">
                <a:latin typeface="Comic Sans MS" pitchFamily="66" charset="0"/>
              </a:rPr>
              <a:t> </a:t>
            </a:r>
            <a:r>
              <a:rPr lang="es-MX" sz="1700" dirty="0" err="1" smtClean="0">
                <a:latin typeface="Comic Sans MS" pitchFamily="66" charset="0"/>
              </a:rPr>
              <a:t>section</a:t>
            </a:r>
            <a:r>
              <a:rPr lang="es-MX" sz="1700" dirty="0" smtClean="0">
                <a:latin typeface="Comic Sans MS" pitchFamily="66" charset="0"/>
              </a:rPr>
              <a:t>.  </a:t>
            </a:r>
            <a:r>
              <a:rPr lang="es-MX" sz="1700" dirty="0" err="1" smtClean="0">
                <a:latin typeface="Comic Sans MS" pitchFamily="66" charset="0"/>
              </a:rPr>
              <a:t>Some</a:t>
            </a:r>
            <a:r>
              <a:rPr lang="es-MX" sz="1700" dirty="0" smtClean="0">
                <a:latin typeface="Comic Sans MS" pitchFamily="66" charset="0"/>
              </a:rPr>
              <a:t> of </a:t>
            </a:r>
            <a:r>
              <a:rPr lang="es-MX" sz="1700" dirty="0" err="1" smtClean="0">
                <a:latin typeface="Comic Sans MS" pitchFamily="66" charset="0"/>
              </a:rPr>
              <a:t>the</a:t>
            </a:r>
            <a:r>
              <a:rPr lang="es-MX" sz="1700" dirty="0" smtClean="0">
                <a:latin typeface="Comic Sans MS" pitchFamily="66" charset="0"/>
              </a:rPr>
              <a:t> </a:t>
            </a:r>
            <a:r>
              <a:rPr lang="es-MX" sz="1700" dirty="0" err="1" smtClean="0">
                <a:latin typeface="Comic Sans MS" pitchFamily="66" charset="0"/>
              </a:rPr>
              <a:t>actitivities</a:t>
            </a:r>
            <a:r>
              <a:rPr lang="es-MX" sz="1700" dirty="0" smtClean="0">
                <a:latin typeface="Comic Sans MS" pitchFamily="66" charset="0"/>
              </a:rPr>
              <a:t> </a:t>
            </a:r>
            <a:r>
              <a:rPr lang="es-MX" sz="1700" dirty="0" err="1" smtClean="0">
                <a:latin typeface="Comic Sans MS" pitchFamily="66" charset="0"/>
              </a:rPr>
              <a:t>will</a:t>
            </a:r>
            <a:r>
              <a:rPr lang="es-MX" sz="1700" dirty="0" smtClean="0">
                <a:latin typeface="Comic Sans MS" pitchFamily="66" charset="0"/>
              </a:rPr>
              <a:t> </a:t>
            </a:r>
            <a:r>
              <a:rPr lang="es-MX" sz="1700" dirty="0" err="1" smtClean="0">
                <a:latin typeface="Comic Sans MS" pitchFamily="66" charset="0"/>
              </a:rPr>
              <a:t>only</a:t>
            </a:r>
            <a:r>
              <a:rPr lang="es-MX" sz="1700" dirty="0" smtClean="0">
                <a:latin typeface="Comic Sans MS" pitchFamily="66" charset="0"/>
              </a:rPr>
              <a:t> </a:t>
            </a:r>
            <a:r>
              <a:rPr lang="es-MX" sz="1700" dirty="0" err="1" smtClean="0">
                <a:latin typeface="Comic Sans MS" pitchFamily="66" charset="0"/>
              </a:rPr>
              <a:t>require</a:t>
            </a:r>
            <a:r>
              <a:rPr lang="es-MX" sz="1700" dirty="0" smtClean="0">
                <a:latin typeface="Comic Sans MS" pitchFamily="66" charset="0"/>
              </a:rPr>
              <a:t> </a:t>
            </a:r>
            <a:r>
              <a:rPr lang="es-MX" sz="1700" dirty="0" err="1" smtClean="0">
                <a:latin typeface="Comic Sans MS" pitchFamily="66" charset="0"/>
              </a:rPr>
              <a:t>observation</a:t>
            </a:r>
            <a:r>
              <a:rPr lang="es-MX" sz="1700" dirty="0" smtClean="0">
                <a:latin typeface="Comic Sans MS" pitchFamily="66" charset="0"/>
              </a:rPr>
              <a:t>.  </a:t>
            </a:r>
            <a:r>
              <a:rPr lang="es-MX" sz="1700" dirty="0" err="1" smtClean="0">
                <a:latin typeface="Comic Sans MS" pitchFamily="66" charset="0"/>
              </a:rPr>
              <a:t>Others</a:t>
            </a:r>
            <a:r>
              <a:rPr lang="es-MX" sz="1700" dirty="0" smtClean="0">
                <a:latin typeface="Comic Sans MS" pitchFamily="66" charset="0"/>
              </a:rPr>
              <a:t> </a:t>
            </a:r>
            <a:r>
              <a:rPr lang="es-MX" sz="1700" dirty="0" err="1" smtClean="0">
                <a:latin typeface="Comic Sans MS" pitchFamily="66" charset="0"/>
              </a:rPr>
              <a:t>will</a:t>
            </a:r>
            <a:r>
              <a:rPr lang="es-MX" sz="1700" dirty="0" smtClean="0">
                <a:latin typeface="Comic Sans MS" pitchFamily="66" charset="0"/>
              </a:rPr>
              <a:t> </a:t>
            </a:r>
            <a:r>
              <a:rPr lang="es-MX" sz="1700" dirty="0" err="1" smtClean="0">
                <a:latin typeface="Comic Sans MS" pitchFamily="66" charset="0"/>
              </a:rPr>
              <a:t>require</a:t>
            </a:r>
            <a:r>
              <a:rPr lang="es-MX" sz="1700" dirty="0" smtClean="0">
                <a:latin typeface="Comic Sans MS" pitchFamily="66" charset="0"/>
              </a:rPr>
              <a:t> </a:t>
            </a:r>
            <a:r>
              <a:rPr lang="es-MX" sz="1700" dirty="0" err="1" smtClean="0">
                <a:latin typeface="Comic Sans MS" pitchFamily="66" charset="0"/>
              </a:rPr>
              <a:t>interviewing</a:t>
            </a:r>
            <a:r>
              <a:rPr lang="es-MX" sz="1700" dirty="0" smtClean="0">
                <a:latin typeface="Comic Sans MS" pitchFamily="66" charset="0"/>
              </a:rPr>
              <a:t> </a:t>
            </a:r>
            <a:r>
              <a:rPr lang="es-MX" sz="1700" dirty="0" err="1" smtClean="0">
                <a:latin typeface="Comic Sans MS" pitchFamily="66" charset="0"/>
              </a:rPr>
              <a:t>Mexican</a:t>
            </a:r>
            <a:r>
              <a:rPr lang="es-MX" sz="1700" dirty="0" smtClean="0">
                <a:latin typeface="Comic Sans MS" pitchFamily="66" charset="0"/>
              </a:rPr>
              <a:t> </a:t>
            </a:r>
            <a:r>
              <a:rPr lang="es-MX" sz="1700" dirty="0" err="1" smtClean="0">
                <a:latin typeface="Comic Sans MS" pitchFamily="66" charset="0"/>
              </a:rPr>
              <a:t>friends</a:t>
            </a:r>
            <a:r>
              <a:rPr lang="es-MX" sz="1700" dirty="0" smtClean="0">
                <a:latin typeface="Comic Sans MS" pitchFamily="66" charset="0"/>
              </a:rPr>
              <a:t>. Ask </a:t>
            </a:r>
            <a:r>
              <a:rPr lang="es-MX" sz="1700" dirty="0" err="1" smtClean="0">
                <a:latin typeface="Comic Sans MS" pitchFamily="66" charset="0"/>
              </a:rPr>
              <a:t>your</a:t>
            </a:r>
            <a:r>
              <a:rPr lang="es-MX" sz="1700" dirty="0" smtClean="0">
                <a:latin typeface="Comic Sans MS" pitchFamily="66" charset="0"/>
              </a:rPr>
              <a:t> coach </a:t>
            </a:r>
            <a:r>
              <a:rPr lang="es-MX" sz="1700" dirty="0" err="1" smtClean="0">
                <a:latin typeface="Comic Sans MS" pitchFamily="66" charset="0"/>
              </a:rPr>
              <a:t>to</a:t>
            </a:r>
            <a:r>
              <a:rPr lang="es-MX" sz="1700" dirty="0" smtClean="0">
                <a:latin typeface="Comic Sans MS" pitchFamily="66" charset="0"/>
              </a:rPr>
              <a:t> </a:t>
            </a:r>
            <a:r>
              <a:rPr lang="es-MX" sz="1700" dirty="0" err="1" smtClean="0">
                <a:latin typeface="Comic Sans MS" pitchFamily="66" charset="0"/>
              </a:rPr>
              <a:t>help</a:t>
            </a:r>
            <a:r>
              <a:rPr lang="es-MX" sz="1700" dirty="0" smtClean="0">
                <a:latin typeface="Comic Sans MS" pitchFamily="66" charset="0"/>
              </a:rPr>
              <a:t> </a:t>
            </a:r>
            <a:r>
              <a:rPr lang="es-MX" sz="1700" dirty="0" err="1" smtClean="0">
                <a:latin typeface="Comic Sans MS" pitchFamily="66" charset="0"/>
              </a:rPr>
              <a:t>you</a:t>
            </a:r>
            <a:r>
              <a:rPr lang="es-MX" sz="1700" dirty="0" smtClean="0">
                <a:latin typeface="Comic Sans MS" pitchFamily="66" charset="0"/>
              </a:rPr>
              <a:t> </a:t>
            </a:r>
            <a:r>
              <a:rPr lang="es-MX" sz="1700" dirty="0" err="1" smtClean="0">
                <a:latin typeface="Comic Sans MS" pitchFamily="66" charset="0"/>
              </a:rPr>
              <a:t>craft</a:t>
            </a:r>
            <a:r>
              <a:rPr lang="es-MX" sz="1700" dirty="0" smtClean="0">
                <a:latin typeface="Comic Sans MS" pitchFamily="66" charset="0"/>
              </a:rPr>
              <a:t> </a:t>
            </a:r>
            <a:r>
              <a:rPr lang="es-MX" sz="1700" dirty="0" err="1" smtClean="0">
                <a:latin typeface="Comic Sans MS" pitchFamily="66" charset="0"/>
              </a:rPr>
              <a:t>questions</a:t>
            </a:r>
            <a:r>
              <a:rPr lang="es-MX" sz="1700" dirty="0" smtClean="0">
                <a:latin typeface="Comic Sans MS" pitchFamily="66" charset="0"/>
              </a:rPr>
              <a:t> </a:t>
            </a:r>
            <a:r>
              <a:rPr lang="es-MX" sz="1700" dirty="0" err="1" smtClean="0">
                <a:latin typeface="Comic Sans MS" pitchFamily="66" charset="0"/>
              </a:rPr>
              <a:t>before</a:t>
            </a:r>
            <a:r>
              <a:rPr lang="es-MX" sz="1700" dirty="0" smtClean="0">
                <a:latin typeface="Comic Sans MS" pitchFamily="66" charset="0"/>
              </a:rPr>
              <a:t> </a:t>
            </a:r>
            <a:r>
              <a:rPr lang="es-MX" sz="1700" dirty="0" err="1" smtClean="0">
                <a:latin typeface="Comic Sans MS" pitchFamily="66" charset="0"/>
              </a:rPr>
              <a:t>the</a:t>
            </a:r>
            <a:r>
              <a:rPr lang="es-MX" sz="1700" dirty="0" smtClean="0">
                <a:latin typeface="Comic Sans MS" pitchFamily="66" charset="0"/>
              </a:rPr>
              <a:t> interviews. </a:t>
            </a:r>
            <a:r>
              <a:rPr lang="es-MX" sz="1700" dirty="0" err="1" smtClean="0">
                <a:latin typeface="Comic Sans MS" pitchFamily="66" charset="0"/>
              </a:rPr>
              <a:t>While</a:t>
            </a:r>
            <a:r>
              <a:rPr lang="es-MX" sz="1700" dirty="0" smtClean="0">
                <a:latin typeface="Comic Sans MS" pitchFamily="66" charset="0"/>
              </a:rPr>
              <a:t> </a:t>
            </a:r>
            <a:r>
              <a:rPr lang="es-MX" sz="1700" dirty="0" err="1" smtClean="0">
                <a:latin typeface="Comic Sans MS" pitchFamily="66" charset="0"/>
              </a:rPr>
              <a:t>you</a:t>
            </a:r>
            <a:r>
              <a:rPr lang="es-MX" sz="1700" dirty="0" smtClean="0">
                <a:latin typeface="Comic Sans MS" pitchFamily="66" charset="0"/>
              </a:rPr>
              <a:t> </a:t>
            </a:r>
            <a:r>
              <a:rPr lang="es-MX" sz="1700" dirty="0" err="1" smtClean="0">
                <a:latin typeface="Comic Sans MS" pitchFamily="66" charset="0"/>
              </a:rPr>
              <a:t>should</a:t>
            </a:r>
            <a:r>
              <a:rPr lang="es-MX" sz="1700" dirty="0" smtClean="0">
                <a:latin typeface="Comic Sans MS" pitchFamily="66" charset="0"/>
              </a:rPr>
              <a:t> try </a:t>
            </a:r>
            <a:r>
              <a:rPr lang="es-MX" sz="1700" dirty="0" err="1" smtClean="0">
                <a:latin typeface="Comic Sans MS" pitchFamily="66" charset="0"/>
              </a:rPr>
              <a:t>to</a:t>
            </a:r>
            <a:r>
              <a:rPr lang="es-MX" sz="1700" dirty="0" smtClean="0">
                <a:latin typeface="Comic Sans MS" pitchFamily="66" charset="0"/>
              </a:rPr>
              <a:t> use as </a:t>
            </a:r>
            <a:r>
              <a:rPr lang="es-MX" sz="1700" dirty="0" err="1" smtClean="0">
                <a:latin typeface="Comic Sans MS" pitchFamily="66" charset="0"/>
              </a:rPr>
              <a:t>much</a:t>
            </a:r>
            <a:r>
              <a:rPr lang="es-MX" sz="1700" dirty="0" smtClean="0">
                <a:latin typeface="Comic Sans MS" pitchFamily="66" charset="0"/>
              </a:rPr>
              <a:t> </a:t>
            </a:r>
            <a:r>
              <a:rPr lang="es-MX" sz="1700" dirty="0" err="1" smtClean="0">
                <a:latin typeface="Comic Sans MS" pitchFamily="66" charset="0"/>
              </a:rPr>
              <a:t>Spanish</a:t>
            </a:r>
            <a:r>
              <a:rPr lang="es-MX" sz="1700" dirty="0" smtClean="0">
                <a:latin typeface="Comic Sans MS" pitchFamily="66" charset="0"/>
              </a:rPr>
              <a:t> as </a:t>
            </a:r>
            <a:r>
              <a:rPr lang="es-MX" sz="1700" dirty="0" err="1" smtClean="0">
                <a:latin typeface="Comic Sans MS" pitchFamily="66" charset="0"/>
              </a:rPr>
              <a:t>you</a:t>
            </a:r>
            <a:r>
              <a:rPr lang="es-MX" sz="1700" dirty="0" smtClean="0">
                <a:latin typeface="Comic Sans MS" pitchFamily="66" charset="0"/>
              </a:rPr>
              <a:t> can, </a:t>
            </a:r>
            <a:r>
              <a:rPr lang="es-MX" sz="1700" dirty="0" err="1" smtClean="0">
                <a:latin typeface="Comic Sans MS" pitchFamily="66" charset="0"/>
              </a:rPr>
              <a:t>you</a:t>
            </a:r>
            <a:r>
              <a:rPr lang="es-MX" sz="1700" dirty="0" smtClean="0">
                <a:latin typeface="Comic Sans MS" pitchFamily="66" charset="0"/>
              </a:rPr>
              <a:t> </a:t>
            </a:r>
            <a:r>
              <a:rPr lang="es-MX" sz="1700" dirty="0" err="1" smtClean="0">
                <a:latin typeface="Comic Sans MS" pitchFamily="66" charset="0"/>
              </a:rPr>
              <a:t>may</a:t>
            </a:r>
            <a:r>
              <a:rPr lang="es-MX" sz="1700" dirty="0" smtClean="0">
                <a:latin typeface="Comic Sans MS" pitchFamily="66" charset="0"/>
              </a:rPr>
              <a:t> </a:t>
            </a:r>
            <a:r>
              <a:rPr lang="es-MX" sz="1700" dirty="0" err="1" smtClean="0">
                <a:latin typeface="Comic Sans MS" pitchFamily="66" charset="0"/>
              </a:rPr>
              <a:t>need</a:t>
            </a:r>
            <a:r>
              <a:rPr lang="es-MX" sz="1700" dirty="0" smtClean="0">
                <a:latin typeface="Comic Sans MS" pitchFamily="66" charset="0"/>
              </a:rPr>
              <a:t> </a:t>
            </a:r>
            <a:r>
              <a:rPr lang="es-MX" sz="1700" dirty="0" err="1" smtClean="0">
                <a:latin typeface="Comic Sans MS" pitchFamily="66" charset="0"/>
              </a:rPr>
              <a:t>to</a:t>
            </a:r>
            <a:r>
              <a:rPr lang="es-MX" sz="1700" dirty="0" smtClean="0">
                <a:latin typeface="Comic Sans MS" pitchFamily="66" charset="0"/>
              </a:rPr>
              <a:t> interview </a:t>
            </a:r>
            <a:r>
              <a:rPr lang="es-MX" sz="1700" dirty="0" err="1" smtClean="0">
                <a:latin typeface="Comic Sans MS" pitchFamily="66" charset="0"/>
              </a:rPr>
              <a:t>English</a:t>
            </a:r>
            <a:r>
              <a:rPr lang="es-MX" sz="1700" dirty="0" smtClean="0">
                <a:latin typeface="Comic Sans MS" pitchFamily="66" charset="0"/>
              </a:rPr>
              <a:t> </a:t>
            </a:r>
            <a:r>
              <a:rPr lang="es-MX" sz="1700" dirty="0" err="1" smtClean="0">
                <a:latin typeface="Comic Sans MS" pitchFamily="66" charset="0"/>
              </a:rPr>
              <a:t>speaking</a:t>
            </a:r>
            <a:r>
              <a:rPr lang="es-MX" sz="1700" dirty="0" smtClean="0">
                <a:latin typeface="Comic Sans MS" pitchFamily="66" charset="0"/>
              </a:rPr>
              <a:t> </a:t>
            </a:r>
            <a:r>
              <a:rPr lang="es-MX" sz="1700" dirty="0" err="1" smtClean="0">
                <a:latin typeface="Comic Sans MS" pitchFamily="66" charset="0"/>
              </a:rPr>
              <a:t>Mexicans</a:t>
            </a:r>
            <a:r>
              <a:rPr lang="es-MX" sz="1700" dirty="0" smtClean="0">
                <a:latin typeface="Comic Sans MS" pitchFamily="66" charset="0"/>
              </a:rPr>
              <a:t> </a:t>
            </a:r>
            <a:r>
              <a:rPr lang="es-MX" sz="1700" dirty="0" err="1" smtClean="0">
                <a:latin typeface="Comic Sans MS" pitchFamily="66" charset="0"/>
              </a:rPr>
              <a:t>or</a:t>
            </a:r>
            <a:r>
              <a:rPr lang="es-MX" sz="1700" dirty="0" smtClean="0">
                <a:latin typeface="Comic Sans MS" pitchFamily="66" charset="0"/>
              </a:rPr>
              <a:t> use a </a:t>
            </a:r>
            <a:r>
              <a:rPr lang="es-MX" sz="1700" dirty="0" err="1" smtClean="0">
                <a:latin typeface="Comic Sans MS" pitchFamily="66" charset="0"/>
              </a:rPr>
              <a:t>translator</a:t>
            </a:r>
            <a:r>
              <a:rPr lang="es-MX" sz="1700" dirty="0" smtClean="0">
                <a:latin typeface="Comic Sans MS" pitchFamily="66" charset="0"/>
              </a:rPr>
              <a:t>.</a:t>
            </a:r>
          </a:p>
          <a:p>
            <a:pPr>
              <a:buNone/>
            </a:pPr>
            <a:endParaRPr lang="es-MX" sz="1700" dirty="0" smtClean="0">
              <a:latin typeface="Comic Sans MS" pitchFamily="66" charset="0"/>
            </a:endParaRPr>
          </a:p>
          <a:p>
            <a:pPr>
              <a:buNone/>
            </a:pPr>
            <a:r>
              <a:rPr lang="es-MX" sz="1700" dirty="0" err="1" smtClean="0">
                <a:latin typeface="Comic Sans MS" pitchFamily="66" charset="0"/>
              </a:rPr>
              <a:t>You</a:t>
            </a:r>
            <a:r>
              <a:rPr lang="es-MX" sz="1700" dirty="0" smtClean="0">
                <a:latin typeface="Comic Sans MS" pitchFamily="66" charset="0"/>
              </a:rPr>
              <a:t> do </a:t>
            </a:r>
            <a:r>
              <a:rPr lang="es-MX" sz="1700" dirty="0" err="1" smtClean="0">
                <a:latin typeface="Comic Sans MS" pitchFamily="66" charset="0"/>
              </a:rPr>
              <a:t>not</a:t>
            </a:r>
            <a:r>
              <a:rPr lang="es-MX" sz="1700" dirty="0" smtClean="0">
                <a:latin typeface="Comic Sans MS" pitchFamily="66" charset="0"/>
              </a:rPr>
              <a:t> </a:t>
            </a:r>
            <a:r>
              <a:rPr lang="es-MX" sz="1700" dirty="0" err="1" smtClean="0">
                <a:latin typeface="Comic Sans MS" pitchFamily="66" charset="0"/>
              </a:rPr>
              <a:t>have</a:t>
            </a:r>
            <a:r>
              <a:rPr lang="es-MX" sz="1700" dirty="0" smtClean="0">
                <a:latin typeface="Comic Sans MS" pitchFamily="66" charset="0"/>
              </a:rPr>
              <a:t> </a:t>
            </a:r>
            <a:r>
              <a:rPr lang="es-MX" sz="1700" dirty="0" err="1" smtClean="0">
                <a:latin typeface="Comic Sans MS" pitchFamily="66" charset="0"/>
              </a:rPr>
              <a:t>to</a:t>
            </a:r>
            <a:r>
              <a:rPr lang="es-MX" sz="1700" dirty="0" smtClean="0">
                <a:latin typeface="Comic Sans MS" pitchFamily="66" charset="0"/>
              </a:rPr>
              <a:t> do </a:t>
            </a:r>
            <a:r>
              <a:rPr lang="es-MX" sz="1700" dirty="0" err="1" smtClean="0">
                <a:latin typeface="Comic Sans MS" pitchFamily="66" charset="0"/>
              </a:rPr>
              <a:t>this</a:t>
            </a:r>
            <a:r>
              <a:rPr lang="es-MX" sz="1700" dirty="0" smtClean="0">
                <a:latin typeface="Comic Sans MS" pitchFamily="66" charset="0"/>
              </a:rPr>
              <a:t> </a:t>
            </a:r>
            <a:r>
              <a:rPr lang="es-MX" sz="1700" dirty="0" err="1" smtClean="0">
                <a:latin typeface="Comic Sans MS" pitchFamily="66" charset="0"/>
              </a:rPr>
              <a:t>entire</a:t>
            </a:r>
            <a:r>
              <a:rPr lang="es-MX" sz="1700" dirty="0" smtClean="0">
                <a:latin typeface="Comic Sans MS" pitchFamily="66" charset="0"/>
              </a:rPr>
              <a:t> </a:t>
            </a:r>
            <a:r>
              <a:rPr lang="es-MX" sz="1700" dirty="0" err="1" smtClean="0">
                <a:latin typeface="Comic Sans MS" pitchFamily="66" charset="0"/>
              </a:rPr>
              <a:t>section</a:t>
            </a:r>
            <a:r>
              <a:rPr lang="es-MX" sz="1700" dirty="0" smtClean="0">
                <a:latin typeface="Comic Sans MS" pitchFamily="66" charset="0"/>
              </a:rPr>
              <a:t> in </a:t>
            </a:r>
            <a:r>
              <a:rPr lang="es-MX" sz="1700" dirty="0" err="1" smtClean="0">
                <a:latin typeface="Comic Sans MS" pitchFamily="66" charset="0"/>
              </a:rPr>
              <a:t>order</a:t>
            </a:r>
            <a:r>
              <a:rPr lang="es-MX" sz="1700" dirty="0" smtClean="0">
                <a:latin typeface="Comic Sans MS" pitchFamily="66" charset="0"/>
              </a:rPr>
              <a:t>.  </a:t>
            </a:r>
            <a:r>
              <a:rPr lang="es-MX" sz="1700" dirty="0" err="1" smtClean="0">
                <a:latin typeface="Comic Sans MS" pitchFamily="66" charset="0"/>
              </a:rPr>
              <a:t>You</a:t>
            </a:r>
            <a:r>
              <a:rPr lang="es-MX" sz="1700" dirty="0" smtClean="0">
                <a:latin typeface="Comic Sans MS" pitchFamily="66" charset="0"/>
              </a:rPr>
              <a:t> can </a:t>
            </a:r>
            <a:r>
              <a:rPr lang="es-MX" sz="1700" dirty="0" err="1" smtClean="0">
                <a:latin typeface="Comic Sans MS" pitchFamily="66" charset="0"/>
              </a:rPr>
              <a:t>vary</a:t>
            </a:r>
            <a:r>
              <a:rPr lang="es-MX" sz="1700" dirty="0" smtClean="0">
                <a:latin typeface="Comic Sans MS" pitchFamily="66" charset="0"/>
              </a:rPr>
              <a:t> </a:t>
            </a:r>
            <a:r>
              <a:rPr lang="es-MX" sz="1700" dirty="0" err="1" smtClean="0">
                <a:latin typeface="Comic Sans MS" pitchFamily="66" charset="0"/>
              </a:rPr>
              <a:t>it</a:t>
            </a:r>
            <a:r>
              <a:rPr lang="es-MX" sz="1700" dirty="0" smtClean="0">
                <a:latin typeface="Comic Sans MS" pitchFamily="66" charset="0"/>
              </a:rPr>
              <a:t> </a:t>
            </a:r>
            <a:r>
              <a:rPr lang="es-MX" sz="1700" dirty="0" err="1" smtClean="0">
                <a:latin typeface="Comic Sans MS" pitchFamily="66" charset="0"/>
              </a:rPr>
              <a:t>with</a:t>
            </a:r>
            <a:r>
              <a:rPr lang="es-MX" sz="1700" dirty="0" smtClean="0">
                <a:latin typeface="Comic Sans MS" pitchFamily="66" charset="0"/>
              </a:rPr>
              <a:t> </a:t>
            </a:r>
            <a:r>
              <a:rPr lang="es-MX" sz="1700" dirty="0" err="1" smtClean="0">
                <a:latin typeface="Comic Sans MS" pitchFamily="66" charset="0"/>
              </a:rPr>
              <a:t>other</a:t>
            </a:r>
            <a:r>
              <a:rPr lang="es-MX" sz="1700" dirty="0" smtClean="0">
                <a:latin typeface="Comic Sans MS" pitchFamily="66" charset="0"/>
              </a:rPr>
              <a:t> </a:t>
            </a:r>
            <a:r>
              <a:rPr lang="es-MX" sz="1700" dirty="0" err="1" smtClean="0">
                <a:latin typeface="Comic Sans MS" pitchFamily="66" charset="0"/>
              </a:rPr>
              <a:t>topics</a:t>
            </a:r>
            <a:r>
              <a:rPr lang="es-MX" sz="1700" dirty="0" smtClean="0">
                <a:latin typeface="Comic Sans MS" pitchFamily="66" charset="0"/>
              </a:rPr>
              <a:t>. </a:t>
            </a:r>
          </a:p>
          <a:p>
            <a:pPr>
              <a:buNone/>
            </a:pPr>
            <a:endParaRPr lang="es-MX" sz="1700" dirty="0" smtClean="0">
              <a:latin typeface="Comic Sans MS" pitchFamily="66" charset="0"/>
            </a:endParaRPr>
          </a:p>
          <a:p>
            <a:pPr>
              <a:buNone/>
            </a:pPr>
            <a:r>
              <a:rPr lang="es-MX" sz="1700" dirty="0" smtClean="0">
                <a:latin typeface="Comic Sans MS" pitchFamily="66" charset="0"/>
              </a:rPr>
              <a:t>Ask </a:t>
            </a:r>
            <a:r>
              <a:rPr lang="es-MX" sz="1700" dirty="0" err="1" smtClean="0">
                <a:latin typeface="Comic Sans MS" pitchFamily="66" charset="0"/>
              </a:rPr>
              <a:t>the</a:t>
            </a:r>
            <a:r>
              <a:rPr lang="es-MX" sz="1700" dirty="0" smtClean="0">
                <a:latin typeface="Comic Sans MS" pitchFamily="66" charset="0"/>
              </a:rPr>
              <a:t> Lord </a:t>
            </a:r>
            <a:r>
              <a:rPr lang="es-MX" sz="1700" dirty="0" err="1" smtClean="0">
                <a:latin typeface="Comic Sans MS" pitchFamily="66" charset="0"/>
              </a:rPr>
              <a:t>to</a:t>
            </a:r>
            <a:r>
              <a:rPr lang="es-MX" sz="1700" dirty="0" smtClean="0">
                <a:latin typeface="Comic Sans MS" pitchFamily="66" charset="0"/>
              </a:rPr>
              <a:t> </a:t>
            </a:r>
            <a:r>
              <a:rPr lang="es-MX" sz="1700" dirty="0" err="1" smtClean="0">
                <a:latin typeface="Comic Sans MS" pitchFamily="66" charset="0"/>
              </a:rPr>
              <a:t>help</a:t>
            </a:r>
            <a:r>
              <a:rPr lang="es-MX" sz="1700" dirty="0" smtClean="0">
                <a:latin typeface="Comic Sans MS" pitchFamily="66" charset="0"/>
              </a:rPr>
              <a:t> </a:t>
            </a:r>
            <a:r>
              <a:rPr lang="es-MX" sz="1700" dirty="0" err="1" smtClean="0">
                <a:latin typeface="Comic Sans MS" pitchFamily="66" charset="0"/>
              </a:rPr>
              <a:t>you</a:t>
            </a:r>
            <a:r>
              <a:rPr lang="es-MX" sz="1700" dirty="0" smtClean="0">
                <a:latin typeface="Comic Sans MS" pitchFamily="66" charset="0"/>
              </a:rPr>
              <a:t> </a:t>
            </a:r>
            <a:r>
              <a:rPr lang="es-MX" sz="1700" dirty="0" err="1" smtClean="0">
                <a:latin typeface="Comic Sans MS" pitchFamily="66" charset="0"/>
              </a:rPr>
              <a:t>truly</a:t>
            </a:r>
            <a:r>
              <a:rPr lang="es-MX" sz="1700" dirty="0" smtClean="0">
                <a:latin typeface="Comic Sans MS" pitchFamily="66" charset="0"/>
              </a:rPr>
              <a:t> </a:t>
            </a:r>
            <a:r>
              <a:rPr lang="es-MX" sz="1700" dirty="0" err="1" smtClean="0">
                <a:latin typeface="Comic Sans MS" pitchFamily="66" charset="0"/>
              </a:rPr>
              <a:t>understand</a:t>
            </a:r>
            <a:r>
              <a:rPr lang="es-MX" sz="1700" dirty="0" smtClean="0">
                <a:latin typeface="Comic Sans MS" pitchFamily="66" charset="0"/>
              </a:rPr>
              <a:t> and </a:t>
            </a:r>
            <a:r>
              <a:rPr lang="es-MX" sz="1700" dirty="0" err="1" smtClean="0">
                <a:latin typeface="Comic Sans MS" pitchFamily="66" charset="0"/>
              </a:rPr>
              <a:t>love</a:t>
            </a:r>
            <a:r>
              <a:rPr lang="es-MX" sz="1700" dirty="0" smtClean="0">
                <a:latin typeface="Comic Sans MS" pitchFamily="66" charset="0"/>
              </a:rPr>
              <a:t> </a:t>
            </a:r>
            <a:r>
              <a:rPr lang="es-MX" sz="1700" dirty="0" err="1" smtClean="0">
                <a:latin typeface="Comic Sans MS" pitchFamily="66" charset="0"/>
              </a:rPr>
              <a:t>your</a:t>
            </a:r>
            <a:r>
              <a:rPr lang="es-MX" sz="1700" dirty="0" smtClean="0">
                <a:latin typeface="Comic Sans MS" pitchFamily="66" charset="0"/>
              </a:rPr>
              <a:t> </a:t>
            </a:r>
            <a:r>
              <a:rPr lang="es-MX" sz="1700" dirty="0" err="1" smtClean="0">
                <a:latin typeface="Comic Sans MS" pitchFamily="66" charset="0"/>
              </a:rPr>
              <a:t>Mexican</a:t>
            </a:r>
            <a:r>
              <a:rPr lang="es-MX" sz="1700" dirty="0" smtClean="0">
                <a:latin typeface="Comic Sans MS" pitchFamily="66" charset="0"/>
              </a:rPr>
              <a:t> </a:t>
            </a:r>
            <a:r>
              <a:rPr lang="es-MX" sz="1700" dirty="0" err="1" smtClean="0">
                <a:latin typeface="Comic Sans MS" pitchFamily="66" charset="0"/>
              </a:rPr>
              <a:t>friends</a:t>
            </a:r>
            <a:r>
              <a:rPr lang="es-MX" sz="1700" dirty="0" smtClean="0">
                <a:latin typeface="Comic Sans MS" pitchFamily="66" charset="0"/>
              </a:rPr>
              <a:t>.  </a:t>
            </a:r>
            <a:r>
              <a:rPr lang="es-MX" sz="1700" dirty="0" err="1" smtClean="0">
                <a:latin typeface="Comic Sans MS" pitchFamily="66" charset="0"/>
              </a:rPr>
              <a:t>After</a:t>
            </a:r>
            <a:r>
              <a:rPr lang="es-MX" sz="1700" dirty="0" smtClean="0">
                <a:latin typeface="Comic Sans MS" pitchFamily="66" charset="0"/>
              </a:rPr>
              <a:t> </a:t>
            </a:r>
            <a:r>
              <a:rPr lang="es-MX" sz="1700" dirty="0" err="1" smtClean="0">
                <a:latin typeface="Comic Sans MS" pitchFamily="66" charset="0"/>
              </a:rPr>
              <a:t>all</a:t>
            </a:r>
            <a:r>
              <a:rPr lang="es-MX" sz="1700" dirty="0" smtClean="0">
                <a:latin typeface="Comic Sans MS" pitchFamily="66" charset="0"/>
              </a:rPr>
              <a:t>, He </a:t>
            </a:r>
            <a:r>
              <a:rPr lang="es-MX" sz="1700" dirty="0" err="1" smtClean="0">
                <a:latin typeface="Comic Sans MS" pitchFamily="66" charset="0"/>
              </a:rPr>
              <a:t>called</a:t>
            </a:r>
            <a:r>
              <a:rPr lang="es-MX" sz="1700" dirty="0" smtClean="0">
                <a:latin typeface="Comic Sans MS" pitchFamily="66" charset="0"/>
              </a:rPr>
              <a:t> </a:t>
            </a:r>
            <a:r>
              <a:rPr lang="es-MX" sz="1700" dirty="0" err="1" smtClean="0">
                <a:latin typeface="Comic Sans MS" pitchFamily="66" charset="0"/>
              </a:rPr>
              <a:t>you</a:t>
            </a:r>
            <a:r>
              <a:rPr lang="es-MX" sz="1700" dirty="0" smtClean="0">
                <a:latin typeface="Comic Sans MS" pitchFamily="66" charset="0"/>
              </a:rPr>
              <a:t> </a:t>
            </a:r>
            <a:r>
              <a:rPr lang="es-MX" sz="1700" dirty="0" err="1" smtClean="0">
                <a:latin typeface="Comic Sans MS" pitchFamily="66" charset="0"/>
              </a:rPr>
              <a:t>here</a:t>
            </a:r>
            <a:r>
              <a:rPr lang="es-MX" sz="1700" dirty="0" smtClean="0">
                <a:latin typeface="Comic Sans MS" pitchFamily="66" charset="0"/>
              </a:rPr>
              <a:t>! </a:t>
            </a:r>
            <a:r>
              <a:rPr lang="es-MX" sz="1700" dirty="0" smtClean="0"/>
              <a:t>   </a:t>
            </a:r>
          </a:p>
          <a:p>
            <a:pPr>
              <a:buNone/>
            </a:pPr>
            <a:r>
              <a:rPr lang="es-MX" sz="2000" dirty="0" smtClean="0"/>
              <a:t>                                 </a:t>
            </a:r>
          </a:p>
          <a:p>
            <a:pPr>
              <a:buNone/>
            </a:pPr>
            <a:endParaRPr lang="es-MX" sz="2000" dirty="0" smtClean="0"/>
          </a:p>
        </p:txBody>
      </p:sp>
      <p:pic>
        <p:nvPicPr>
          <p:cNvPr id="19459" name="Picture 3"/>
          <p:cNvPicPr>
            <a:picLocks noChangeAspect="1" noChangeArrowheads="1"/>
          </p:cNvPicPr>
          <p:nvPr/>
        </p:nvPicPr>
        <p:blipFill>
          <a:blip r:embed="rId3" cstate="print"/>
          <a:srcRect/>
          <a:stretch>
            <a:fillRect/>
          </a:stretch>
        </p:blipFill>
        <p:spPr bwMode="auto">
          <a:xfrm>
            <a:off x="5638800" y="304800"/>
            <a:ext cx="1828800" cy="1676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609600"/>
            <a:ext cx="4191000" cy="838200"/>
          </a:xfrm>
          <a:solidFill>
            <a:schemeClr val="bg1"/>
          </a:solidFill>
          <a:ln w="28575">
            <a:noFill/>
          </a:ln>
        </p:spPr>
        <p:txBody>
          <a:bodyPr>
            <a:normAutofit/>
          </a:bodyPr>
          <a:lstStyle/>
          <a:p>
            <a:r>
              <a:rPr lang="es-MX" sz="3600" dirty="0" smtClean="0">
                <a:latin typeface="Lucida Handwriting" pitchFamily="66" charset="0"/>
              </a:rPr>
              <a:t>Greetings</a:t>
            </a:r>
            <a:endParaRPr lang="es-MX" sz="3600" dirty="0">
              <a:latin typeface="Lucida Handwriting" pitchFamily="66" charset="0"/>
            </a:endParaRPr>
          </a:p>
        </p:txBody>
      </p:sp>
      <p:sp>
        <p:nvSpPr>
          <p:cNvPr id="5" name="Content Placeholder 4"/>
          <p:cNvSpPr>
            <a:spLocks noGrp="1"/>
          </p:cNvSpPr>
          <p:nvPr>
            <p:ph sz="half" idx="1"/>
          </p:nvPr>
        </p:nvSpPr>
        <p:spPr>
          <a:ln w="57150">
            <a:solidFill>
              <a:schemeClr val="bg2">
                <a:lumMod val="50000"/>
              </a:schemeClr>
            </a:solidFill>
          </a:ln>
        </p:spPr>
        <p:txBody>
          <a:bodyPr>
            <a:normAutofit lnSpcReduction="10000"/>
          </a:bodyPr>
          <a:lstStyle/>
          <a:p>
            <a:endParaRPr lang="en-US" sz="1600" dirty="0" smtClean="0">
              <a:latin typeface="Lucida Sans" pitchFamily="34" charset="0"/>
            </a:endParaRPr>
          </a:p>
          <a:p>
            <a:pPr algn="ctr">
              <a:buNone/>
            </a:pPr>
            <a:r>
              <a:rPr lang="en-US" sz="1600" dirty="0" smtClean="0">
                <a:latin typeface="Comic Sans MS" pitchFamily="66" charset="0"/>
              </a:rPr>
              <a:t>Observe how different Mexicans </a:t>
            </a:r>
          </a:p>
          <a:p>
            <a:pPr algn="ctr">
              <a:buNone/>
            </a:pPr>
            <a:r>
              <a:rPr lang="en-US" sz="1600" dirty="0" smtClean="0">
                <a:latin typeface="Comic Sans MS" pitchFamily="66" charset="0"/>
              </a:rPr>
              <a:t>greet each other:</a:t>
            </a:r>
          </a:p>
          <a:p>
            <a:endParaRPr lang="en-US" sz="1600" dirty="0" smtClean="0">
              <a:latin typeface="Comic Sans MS" pitchFamily="66" charset="0"/>
            </a:endParaRPr>
          </a:p>
          <a:p>
            <a:pPr>
              <a:buNone/>
            </a:pPr>
            <a:r>
              <a:rPr lang="en-US" sz="1600" dirty="0" smtClean="0">
                <a:latin typeface="Comic Sans MS" pitchFamily="66" charset="0"/>
              </a:rPr>
              <a:t>     1) The first time</a:t>
            </a:r>
          </a:p>
          <a:p>
            <a:pPr>
              <a:buNone/>
            </a:pPr>
            <a:r>
              <a:rPr lang="en-US" sz="1600" dirty="0" smtClean="0">
                <a:latin typeface="Comic Sans MS" pitchFamily="66" charset="0"/>
              </a:rPr>
              <a:t>     2) Middle/upper class</a:t>
            </a:r>
          </a:p>
          <a:p>
            <a:pPr>
              <a:buNone/>
            </a:pPr>
            <a:r>
              <a:rPr lang="en-US" sz="1600" dirty="0" smtClean="0">
                <a:latin typeface="Comic Sans MS" pitchFamily="66" charset="0"/>
              </a:rPr>
              <a:t>     3) Lower class</a:t>
            </a:r>
          </a:p>
          <a:p>
            <a:pPr>
              <a:buNone/>
            </a:pPr>
            <a:r>
              <a:rPr lang="en-US" sz="1600" dirty="0" smtClean="0">
                <a:latin typeface="Comic Sans MS" pitchFamily="66" charset="0"/>
              </a:rPr>
              <a:t>     4) Indigenous</a:t>
            </a:r>
          </a:p>
          <a:p>
            <a:pPr>
              <a:buNone/>
            </a:pPr>
            <a:r>
              <a:rPr lang="en-US" sz="1600" dirty="0" smtClean="0">
                <a:latin typeface="Comic Sans MS" pitchFamily="66" charset="0"/>
              </a:rPr>
              <a:t>     5) Youth/children</a:t>
            </a:r>
          </a:p>
          <a:p>
            <a:pPr>
              <a:buNone/>
            </a:pPr>
            <a:endParaRPr lang="en-US" sz="1600" dirty="0" smtClean="0">
              <a:latin typeface="Comic Sans MS" pitchFamily="66" charset="0"/>
            </a:endParaRPr>
          </a:p>
          <a:p>
            <a:pPr>
              <a:buNone/>
            </a:pPr>
            <a:r>
              <a:rPr lang="en-US" sz="1600" dirty="0" smtClean="0">
                <a:latin typeface="Comic Sans MS" pitchFamily="66" charset="0"/>
              </a:rPr>
              <a:t>6) When a Mexican passes a table where people are eating, what does he do?</a:t>
            </a:r>
          </a:p>
          <a:p>
            <a:pPr>
              <a:buNone/>
            </a:pPr>
            <a:r>
              <a:rPr lang="en-US" sz="1600" dirty="0" smtClean="0">
                <a:latin typeface="Comic Sans MS" pitchFamily="66" charset="0"/>
              </a:rPr>
              <a:t>7) When a Mexican arrives at a bank or a business where people are waiting for the doors to open, what does he do?</a:t>
            </a:r>
          </a:p>
          <a:p>
            <a:endParaRPr lang="es-MX" dirty="0"/>
          </a:p>
        </p:txBody>
      </p:sp>
      <p:sp>
        <p:nvSpPr>
          <p:cNvPr id="6" name="Content Placeholder 5"/>
          <p:cNvSpPr>
            <a:spLocks noGrp="1"/>
          </p:cNvSpPr>
          <p:nvPr>
            <p:ph sz="half" idx="2"/>
          </p:nvPr>
        </p:nvSpPr>
        <p:spPr>
          <a:ln w="57150">
            <a:solidFill>
              <a:schemeClr val="tx2"/>
            </a:solidFill>
            <a:prstDash val="solid"/>
          </a:ln>
        </p:spPr>
        <p:txBody>
          <a:bodyPr>
            <a:normAutofit lnSpcReduction="10000"/>
          </a:bodyPr>
          <a:lstStyle/>
          <a:p>
            <a:pPr>
              <a:buNone/>
            </a:pPr>
            <a:r>
              <a:rPr lang="es-MX" sz="1800" dirty="0" smtClean="0">
                <a:latin typeface="Lucida Sans" pitchFamily="34" charset="0"/>
              </a:rPr>
              <a:t>NOTES:</a:t>
            </a:r>
            <a:endParaRPr lang="es-MX" sz="1800" dirty="0">
              <a:latin typeface="Lucida Sans" pitchFamily="34" charset="0"/>
            </a:endParaRPr>
          </a:p>
        </p:txBody>
      </p:sp>
      <p:sp>
        <p:nvSpPr>
          <p:cNvPr id="7" name="Rounded Rectangle 6"/>
          <p:cNvSpPr/>
          <p:nvPr/>
        </p:nvSpPr>
        <p:spPr>
          <a:xfrm rot="20911652">
            <a:off x="2617992" y="384772"/>
            <a:ext cx="1676400" cy="911286"/>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Comic Sans MS" pitchFamily="66" charset="0"/>
              </a:rPr>
              <a:t>PEOPLE</a:t>
            </a:r>
          </a:p>
          <a:p>
            <a:pPr algn="ctr"/>
            <a:r>
              <a:rPr lang="es-MX" dirty="0" smtClean="0">
                <a:solidFill>
                  <a:schemeClr val="tx1"/>
                </a:solidFill>
                <a:latin typeface="Comic Sans MS" pitchFamily="66" charset="0"/>
              </a:rPr>
              <a:t>1-a</a:t>
            </a:r>
            <a:endParaRPr lang="es-MX" dirty="0">
              <a:latin typeface="Comic Sans MS" pitchFamily="66" charset="0"/>
            </a:endParaRPr>
          </a:p>
        </p:txBody>
      </p:sp>
      <p:pic>
        <p:nvPicPr>
          <p:cNvPr id="6146" name="Picture 2" descr="View Details"/>
          <p:cNvPicPr>
            <a:picLocks noChangeAspect="1" noChangeArrowheads="1"/>
          </p:cNvPicPr>
          <p:nvPr/>
        </p:nvPicPr>
        <p:blipFill>
          <a:blip r:embed="rId2" cstate="print"/>
          <a:srcRect/>
          <a:stretch>
            <a:fillRect/>
          </a:stretch>
        </p:blipFill>
        <p:spPr bwMode="auto">
          <a:xfrm>
            <a:off x="7315200" y="4800600"/>
            <a:ext cx="1295400" cy="129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641350"/>
          </a:xfrm>
          <a:ln w="57150">
            <a:noFill/>
          </a:ln>
        </p:spPr>
        <p:txBody>
          <a:bodyPr>
            <a:normAutofit/>
          </a:bodyPr>
          <a:lstStyle/>
          <a:p>
            <a:r>
              <a:rPr lang="es-MX" sz="3000" b="0" dirty="0" err="1" smtClean="0">
                <a:latin typeface="Lucida Handwriting" pitchFamily="66" charset="0"/>
              </a:rPr>
              <a:t>Occupations</a:t>
            </a:r>
            <a:endParaRPr lang="es-MX" sz="3000" b="0" dirty="0">
              <a:latin typeface="Lucida Handwriting" pitchFamily="66" charset="0"/>
            </a:endParaRPr>
          </a:p>
        </p:txBody>
      </p:sp>
      <p:sp>
        <p:nvSpPr>
          <p:cNvPr id="3" name="Content Placeholder 2"/>
          <p:cNvSpPr>
            <a:spLocks noGrp="1"/>
          </p:cNvSpPr>
          <p:nvPr>
            <p:ph idx="1"/>
          </p:nvPr>
        </p:nvSpPr>
        <p:spPr>
          <a:xfrm>
            <a:off x="3962400" y="457200"/>
            <a:ext cx="4953000" cy="5791200"/>
          </a:xfrm>
          <a:ln w="57150">
            <a:solidFill>
              <a:schemeClr val="bg2">
                <a:lumMod val="50000"/>
              </a:schemeClr>
            </a:solidFill>
          </a:ln>
        </p:spPr>
        <p:txBody>
          <a:bodyPr>
            <a:noAutofit/>
          </a:bodyPr>
          <a:lstStyle/>
          <a:p>
            <a:pPr>
              <a:buNone/>
            </a:pPr>
            <a:endParaRPr lang="en-US" sz="1500" dirty="0" smtClean="0">
              <a:latin typeface="Comic Sans MS" pitchFamily="66" charset="0"/>
            </a:endParaRPr>
          </a:p>
          <a:p>
            <a:pPr>
              <a:buNone/>
            </a:pPr>
            <a:r>
              <a:rPr lang="en-US" sz="1500" dirty="0" smtClean="0">
                <a:latin typeface="Comic Sans MS" pitchFamily="66" charset="0"/>
              </a:rPr>
              <a:t>Pick </a:t>
            </a:r>
            <a:r>
              <a:rPr lang="en-US" sz="1500" dirty="0">
                <a:latin typeface="Comic Sans MS" pitchFamily="66" charset="0"/>
              </a:rPr>
              <a:t>five places of business from the list below. </a:t>
            </a:r>
            <a:endParaRPr lang="en-US" sz="1500" dirty="0" smtClean="0">
              <a:latin typeface="Comic Sans MS" pitchFamily="66" charset="0"/>
            </a:endParaRPr>
          </a:p>
          <a:p>
            <a:pPr>
              <a:buNone/>
            </a:pPr>
            <a:r>
              <a:rPr lang="en-US" sz="1500" dirty="0" smtClean="0">
                <a:latin typeface="Comic Sans MS" pitchFamily="66" charset="0"/>
              </a:rPr>
              <a:t>Ask </a:t>
            </a:r>
            <a:r>
              <a:rPr lang="en-US" sz="1500" dirty="0">
                <a:latin typeface="Comic Sans MS" pitchFamily="66" charset="0"/>
              </a:rPr>
              <a:t>questions about training for this occupation, where to buy materials, who are the customers, etc. </a:t>
            </a:r>
            <a:endParaRPr lang="en-US" sz="1500" dirty="0" smtClean="0">
              <a:latin typeface="Comic Sans MS" pitchFamily="66" charset="0"/>
            </a:endParaRPr>
          </a:p>
          <a:p>
            <a:pPr>
              <a:buNone/>
            </a:pPr>
            <a:endParaRPr lang="en-US" sz="1500" dirty="0">
              <a:latin typeface="Comic Sans MS" pitchFamily="66" charset="0"/>
            </a:endParaRPr>
          </a:p>
          <a:p>
            <a:pPr>
              <a:buNone/>
            </a:pPr>
            <a:r>
              <a:rPr lang="en-US" sz="1500" dirty="0">
                <a:latin typeface="Comic Sans MS" pitchFamily="66" charset="0"/>
              </a:rPr>
              <a:t>1) tortilla factory</a:t>
            </a:r>
          </a:p>
          <a:p>
            <a:pPr>
              <a:buNone/>
            </a:pPr>
            <a:r>
              <a:rPr lang="en-US" sz="1500" dirty="0">
                <a:latin typeface="Comic Sans MS" pitchFamily="66" charset="0"/>
              </a:rPr>
              <a:t>2) iron smith</a:t>
            </a:r>
          </a:p>
          <a:p>
            <a:pPr>
              <a:buNone/>
            </a:pPr>
            <a:r>
              <a:rPr lang="en-US" sz="1500" dirty="0">
                <a:latin typeface="Comic Sans MS" pitchFamily="66" charset="0"/>
              </a:rPr>
              <a:t>3) brick making community</a:t>
            </a:r>
          </a:p>
          <a:p>
            <a:pPr>
              <a:buNone/>
            </a:pPr>
            <a:r>
              <a:rPr lang="en-US" sz="1500" dirty="0">
                <a:latin typeface="Comic Sans MS" pitchFamily="66" charset="0"/>
              </a:rPr>
              <a:t>4) leather worker</a:t>
            </a:r>
          </a:p>
          <a:p>
            <a:pPr>
              <a:buNone/>
            </a:pPr>
            <a:r>
              <a:rPr lang="en-US" sz="1500" dirty="0">
                <a:latin typeface="Comic Sans MS" pitchFamily="66" charset="0"/>
              </a:rPr>
              <a:t>5) purified water store</a:t>
            </a:r>
          </a:p>
          <a:p>
            <a:pPr>
              <a:buNone/>
            </a:pPr>
            <a:r>
              <a:rPr lang="en-US" sz="1500" dirty="0">
                <a:latin typeface="Comic Sans MS" pitchFamily="66" charset="0"/>
              </a:rPr>
              <a:t>6)carpenter</a:t>
            </a:r>
          </a:p>
          <a:p>
            <a:pPr>
              <a:buNone/>
            </a:pPr>
            <a:r>
              <a:rPr lang="en-US" sz="1500" dirty="0">
                <a:latin typeface="Comic Sans MS" pitchFamily="66" charset="0"/>
              </a:rPr>
              <a:t>7) candy store</a:t>
            </a:r>
          </a:p>
          <a:p>
            <a:pPr>
              <a:buNone/>
            </a:pPr>
            <a:r>
              <a:rPr lang="en-US" sz="1500" dirty="0">
                <a:latin typeface="Comic Sans MS" pitchFamily="66" charset="0"/>
              </a:rPr>
              <a:t>8) school supply store</a:t>
            </a:r>
          </a:p>
          <a:p>
            <a:pPr>
              <a:buNone/>
            </a:pPr>
            <a:r>
              <a:rPr lang="en-US" sz="1500" dirty="0">
                <a:latin typeface="Comic Sans MS" pitchFamily="66" charset="0"/>
              </a:rPr>
              <a:t>9) municipal </a:t>
            </a:r>
            <a:r>
              <a:rPr lang="en-US" sz="1500" dirty="0" smtClean="0">
                <a:latin typeface="Comic Sans MS" pitchFamily="66" charset="0"/>
              </a:rPr>
              <a:t>marketplace</a:t>
            </a:r>
          </a:p>
          <a:p>
            <a:pPr>
              <a:buNone/>
            </a:pPr>
            <a:r>
              <a:rPr lang="en-US" sz="1500" dirty="0" smtClean="0">
                <a:latin typeface="Comic Sans MS" pitchFamily="66" charset="0"/>
              </a:rPr>
              <a:t>10) glass blowing factory</a:t>
            </a:r>
          </a:p>
          <a:p>
            <a:pPr>
              <a:buNone/>
            </a:pPr>
            <a:endParaRPr lang="en-US" sz="1500" dirty="0">
              <a:latin typeface="Comic Sans MS" pitchFamily="66" charset="0"/>
            </a:endParaRPr>
          </a:p>
          <a:p>
            <a:pPr>
              <a:buNone/>
            </a:pPr>
            <a:r>
              <a:rPr lang="en-US" sz="1500" dirty="0">
                <a:latin typeface="Comic Sans MS" pitchFamily="66" charset="0"/>
              </a:rPr>
              <a:t>What other stores are different from those that you find in </a:t>
            </a:r>
            <a:r>
              <a:rPr lang="en-US" sz="1500" dirty="0" smtClean="0">
                <a:latin typeface="Comic Sans MS" pitchFamily="66" charset="0"/>
              </a:rPr>
              <a:t> your country?</a:t>
            </a:r>
            <a:endParaRPr lang="en-US" sz="1500" dirty="0">
              <a:latin typeface="Comic Sans MS" pitchFamily="66" charset="0"/>
            </a:endParaRPr>
          </a:p>
          <a:p>
            <a:pPr>
              <a:buNone/>
            </a:pPr>
            <a:r>
              <a:rPr lang="en-US" sz="1500" dirty="0">
                <a:latin typeface="Comic Sans MS" pitchFamily="66" charset="0"/>
              </a:rPr>
              <a:t>Are there places of business that seem to employ mostly women or mostly men?  </a:t>
            </a:r>
            <a:r>
              <a:rPr lang="en-US" sz="1500" dirty="0" smtClean="0">
                <a:latin typeface="Comic Sans MS" pitchFamily="66" charset="0"/>
              </a:rPr>
              <a:t> (</a:t>
            </a:r>
            <a:r>
              <a:rPr lang="en-US" sz="1500" dirty="0">
                <a:latin typeface="Comic Sans MS" pitchFamily="66" charset="0"/>
              </a:rPr>
              <a:t>i.e. </a:t>
            </a:r>
            <a:r>
              <a:rPr lang="en-US" sz="1500" dirty="0" err="1">
                <a:latin typeface="Comic Sans MS" pitchFamily="66" charset="0"/>
              </a:rPr>
              <a:t>meseros</a:t>
            </a:r>
            <a:r>
              <a:rPr lang="en-US" sz="1500" dirty="0">
                <a:latin typeface="Comic Sans MS" pitchFamily="66" charset="0"/>
              </a:rPr>
              <a:t>)</a:t>
            </a:r>
          </a:p>
          <a:p>
            <a:endParaRPr lang="es-MX" sz="1400" dirty="0">
              <a:latin typeface="Lucida Sans" pitchFamily="34" charset="0"/>
            </a:endParaRPr>
          </a:p>
        </p:txBody>
      </p:sp>
      <p:sp>
        <p:nvSpPr>
          <p:cNvPr id="5" name="Rectangle 4"/>
          <p:cNvSpPr/>
          <p:nvPr/>
        </p:nvSpPr>
        <p:spPr>
          <a:xfrm>
            <a:off x="381000" y="990600"/>
            <a:ext cx="3276600" cy="533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NOTES:</a:t>
            </a:r>
            <a:endParaRPr lang="es-MX" dirty="0">
              <a:solidFill>
                <a:schemeClr val="tx1"/>
              </a:solidFill>
            </a:endParaRPr>
          </a:p>
        </p:txBody>
      </p:sp>
      <p:sp>
        <p:nvSpPr>
          <p:cNvPr id="6" name="Rounded Rectangle 5"/>
          <p:cNvSpPr/>
          <p:nvPr/>
        </p:nvSpPr>
        <p:spPr>
          <a:xfrm rot="20627123">
            <a:off x="1970440" y="5304538"/>
            <a:ext cx="1524000" cy="6858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Comic Sans MS" pitchFamily="66" charset="0"/>
              </a:rPr>
              <a:t>PEOPLE</a:t>
            </a:r>
          </a:p>
          <a:p>
            <a:pPr algn="ctr"/>
            <a:r>
              <a:rPr lang="es-MX" sz="1600" dirty="0" smtClean="0">
                <a:solidFill>
                  <a:schemeClr val="tx1"/>
                </a:solidFill>
                <a:latin typeface="Comic Sans MS" pitchFamily="66" charset="0"/>
              </a:rPr>
              <a:t>1-b</a:t>
            </a:r>
            <a:endParaRPr lang="es-MX" sz="1600" dirty="0">
              <a:solidFill>
                <a:schemeClr val="tx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457200"/>
            <a:ext cx="6477000" cy="914400"/>
          </a:xfrm>
          <a:ln w="57150">
            <a:noFill/>
          </a:ln>
        </p:spPr>
        <p:txBody>
          <a:bodyPr>
            <a:normAutofit fontScale="90000"/>
          </a:bodyPr>
          <a:lstStyle/>
          <a:p>
            <a:r>
              <a:rPr lang="en-US" dirty="0" smtClean="0">
                <a:latin typeface="Lucida Handwriting" pitchFamily="66" charset="0"/>
              </a:rPr>
              <a:t/>
            </a:r>
            <a:br>
              <a:rPr lang="en-US" dirty="0" smtClean="0">
                <a:latin typeface="Lucida Handwriting" pitchFamily="66" charset="0"/>
              </a:rPr>
            </a:br>
            <a:r>
              <a:rPr lang="en-US" sz="4000" dirty="0" smtClean="0">
                <a:latin typeface="Lucida Handwriting" pitchFamily="66" charset="0"/>
              </a:rPr>
              <a:t>Courtship/Marriage</a:t>
            </a:r>
            <a:r>
              <a:rPr lang="en-US" dirty="0" smtClean="0">
                <a:latin typeface="Lucida Handwriting" pitchFamily="66" charset="0"/>
              </a:rPr>
              <a:t/>
            </a:r>
            <a:br>
              <a:rPr lang="en-US" dirty="0" smtClean="0">
                <a:latin typeface="Lucida Handwriting" pitchFamily="66" charset="0"/>
              </a:rPr>
            </a:br>
            <a:r>
              <a:rPr lang="en-US" dirty="0" smtClean="0">
                <a:latin typeface="Lucida Handwriting" pitchFamily="66" charset="0"/>
              </a:rPr>
              <a:t> </a:t>
            </a:r>
            <a:endParaRPr lang="es-MX" dirty="0">
              <a:latin typeface="Lucida Handwriting" pitchFamily="66" charset="0"/>
            </a:endParaRPr>
          </a:p>
        </p:txBody>
      </p:sp>
      <p:sp>
        <p:nvSpPr>
          <p:cNvPr id="6" name="Content Placeholder 5"/>
          <p:cNvSpPr>
            <a:spLocks noGrp="1"/>
          </p:cNvSpPr>
          <p:nvPr>
            <p:ph idx="1"/>
          </p:nvPr>
        </p:nvSpPr>
        <p:spPr>
          <a:xfrm>
            <a:off x="304800" y="1524000"/>
            <a:ext cx="8534400" cy="4953000"/>
          </a:xfrm>
          <a:ln w="57150">
            <a:solidFill>
              <a:schemeClr val="tx2"/>
            </a:solidFill>
          </a:ln>
        </p:spPr>
        <p:txBody>
          <a:bodyPr>
            <a:normAutofit fontScale="92500"/>
          </a:bodyPr>
          <a:lstStyle/>
          <a:p>
            <a:pPr>
              <a:buNone/>
            </a:pPr>
            <a:endParaRPr lang="en-US" sz="1700" dirty="0" smtClean="0">
              <a:latin typeface="Comic Sans MS" pitchFamily="66" charset="0"/>
            </a:endParaRPr>
          </a:p>
          <a:p>
            <a:pPr>
              <a:buNone/>
            </a:pPr>
            <a:r>
              <a:rPr lang="en-US" sz="1700" dirty="0" smtClean="0">
                <a:latin typeface="Comic Sans MS" pitchFamily="66" charset="0"/>
              </a:rPr>
              <a:t>Ask </a:t>
            </a:r>
            <a:r>
              <a:rPr lang="en-US" sz="1700" dirty="0">
                <a:latin typeface="Comic Sans MS" pitchFamily="66" charset="0"/>
              </a:rPr>
              <a:t>two Mexican friends what a traditional Mexican </a:t>
            </a:r>
            <a:r>
              <a:rPr lang="en-US" sz="1700" dirty="0" err="1">
                <a:latin typeface="Comic Sans MS" pitchFamily="66" charset="0"/>
              </a:rPr>
              <a:t>noviazgo</a:t>
            </a:r>
            <a:r>
              <a:rPr lang="en-US" sz="1700" dirty="0">
                <a:latin typeface="Comic Sans MS" pitchFamily="66" charset="0"/>
              </a:rPr>
              <a:t> would entail.  (Read an article on it if you want more information</a:t>
            </a:r>
            <a:r>
              <a:rPr lang="en-US" sz="1700" dirty="0" smtClean="0">
                <a:latin typeface="Comic Sans MS" pitchFamily="66" charset="0"/>
              </a:rPr>
              <a:t>.)</a:t>
            </a:r>
          </a:p>
          <a:p>
            <a:pPr>
              <a:buNone/>
            </a:pPr>
            <a:endParaRPr lang="en-US" sz="1700" dirty="0">
              <a:latin typeface="Comic Sans MS" pitchFamily="66" charset="0"/>
            </a:endParaRPr>
          </a:p>
          <a:p>
            <a:pPr>
              <a:buNone/>
            </a:pPr>
            <a:r>
              <a:rPr lang="en-US" sz="1700" dirty="0">
                <a:latin typeface="Comic Sans MS" pitchFamily="66" charset="0"/>
              </a:rPr>
              <a:t>What does it mean to </a:t>
            </a:r>
            <a:r>
              <a:rPr lang="en-US" sz="1700" dirty="0" smtClean="0">
                <a:latin typeface="Comic Sans MS" pitchFamily="66" charset="0"/>
              </a:rPr>
              <a:t>“</a:t>
            </a:r>
            <a:r>
              <a:rPr lang="en-US" sz="1700" dirty="0" err="1">
                <a:latin typeface="Comic Sans MS" pitchFamily="66" charset="0"/>
              </a:rPr>
              <a:t>r</a:t>
            </a:r>
            <a:r>
              <a:rPr lang="en-US" sz="1700" dirty="0" err="1" smtClean="0">
                <a:latin typeface="Comic Sans MS" pitchFamily="66" charset="0"/>
              </a:rPr>
              <a:t>obar</a:t>
            </a:r>
            <a:r>
              <a:rPr lang="en-US" sz="1700" dirty="0" smtClean="0">
                <a:latin typeface="Comic Sans MS" pitchFamily="66" charset="0"/>
              </a:rPr>
              <a:t> </a:t>
            </a:r>
            <a:r>
              <a:rPr lang="en-US" sz="1700" dirty="0">
                <a:latin typeface="Comic Sans MS" pitchFamily="66" charset="0"/>
              </a:rPr>
              <a:t>la </a:t>
            </a:r>
            <a:r>
              <a:rPr lang="en-US" sz="1700" dirty="0" err="1">
                <a:latin typeface="Comic Sans MS" pitchFamily="66" charset="0"/>
              </a:rPr>
              <a:t>novia</a:t>
            </a:r>
            <a:r>
              <a:rPr lang="en-US" sz="1700" dirty="0" smtClean="0">
                <a:latin typeface="Comic Sans MS" pitchFamily="66" charset="0"/>
              </a:rPr>
              <a:t>”? (“rob the girlfriend”- similar to, but more serious than “eloping”)</a:t>
            </a:r>
          </a:p>
          <a:p>
            <a:pPr>
              <a:buNone/>
            </a:pPr>
            <a:endParaRPr lang="en-US" sz="1700" dirty="0">
              <a:latin typeface="Comic Sans MS" pitchFamily="66" charset="0"/>
            </a:endParaRPr>
          </a:p>
          <a:p>
            <a:pPr>
              <a:buNone/>
            </a:pPr>
            <a:r>
              <a:rPr lang="en-US" sz="1700" dirty="0" smtClean="0">
                <a:latin typeface="Comic Sans MS" pitchFamily="66" charset="0"/>
              </a:rPr>
              <a:t>Compare and contrast various marriages.  Observe a couple over fifty years old, a couple with school-aged children and a couple with pre-school children. </a:t>
            </a:r>
            <a:r>
              <a:rPr lang="en-US" sz="1700" dirty="0">
                <a:latin typeface="Comic Sans MS" pitchFamily="66" charset="0"/>
              </a:rPr>
              <a:t>What is the husband’s role?  Wife’s role</a:t>
            </a:r>
            <a:r>
              <a:rPr lang="en-US" sz="1700" dirty="0" smtClean="0">
                <a:latin typeface="Comic Sans MS" pitchFamily="66" charset="0"/>
              </a:rPr>
              <a:t>?</a:t>
            </a:r>
          </a:p>
          <a:p>
            <a:pPr>
              <a:buNone/>
            </a:pPr>
            <a:endParaRPr lang="en-US" sz="1700" dirty="0" smtClean="0">
              <a:latin typeface="Comic Sans MS" pitchFamily="66" charset="0"/>
            </a:endParaRPr>
          </a:p>
          <a:p>
            <a:pPr>
              <a:buNone/>
            </a:pPr>
            <a:r>
              <a:rPr lang="en-US" sz="1700" dirty="0" smtClean="0">
                <a:latin typeface="Comic Sans MS" pitchFamily="66" charset="0"/>
              </a:rPr>
              <a:t>Ask </a:t>
            </a:r>
            <a:r>
              <a:rPr lang="en-US" sz="1700" dirty="0">
                <a:latin typeface="Comic Sans MS" pitchFamily="66" charset="0"/>
              </a:rPr>
              <a:t>two Mexicans to describe a traditional marriage (roles).  Ask how this is changing</a:t>
            </a:r>
            <a:r>
              <a:rPr lang="en-US" sz="1700" dirty="0" smtClean="0">
                <a:latin typeface="Comic Sans MS" pitchFamily="66" charset="0"/>
              </a:rPr>
              <a:t>.</a:t>
            </a:r>
          </a:p>
          <a:p>
            <a:pPr>
              <a:buNone/>
            </a:pPr>
            <a:endParaRPr lang="en-US" sz="1700" dirty="0">
              <a:latin typeface="Comic Sans MS" pitchFamily="66" charset="0"/>
            </a:endParaRPr>
          </a:p>
          <a:p>
            <a:pPr>
              <a:buNone/>
            </a:pPr>
            <a:r>
              <a:rPr lang="en-US" sz="1700" dirty="0">
                <a:latin typeface="Comic Sans MS" pitchFamily="66" charset="0"/>
              </a:rPr>
              <a:t>Find out what the divorce rate is in your city.  Ask a social worker </a:t>
            </a:r>
            <a:r>
              <a:rPr lang="en-US" sz="1700" dirty="0" smtClean="0">
                <a:latin typeface="Comic Sans MS" pitchFamily="66" charset="0"/>
              </a:rPr>
              <a:t>to list </a:t>
            </a:r>
            <a:r>
              <a:rPr lang="en-US" sz="1700" dirty="0">
                <a:latin typeface="Comic Sans MS" pitchFamily="66" charset="0"/>
              </a:rPr>
              <a:t>common problems in Mexican marriages.   (You can ask someone to call the local DIF for you</a:t>
            </a:r>
            <a:r>
              <a:rPr lang="en-US" sz="1700" dirty="0" smtClean="0">
                <a:latin typeface="Comic Sans MS" pitchFamily="66" charset="0"/>
              </a:rPr>
              <a:t>.)</a:t>
            </a:r>
          </a:p>
          <a:p>
            <a:pPr>
              <a:buNone/>
            </a:pPr>
            <a:endParaRPr lang="en-US" sz="1700" dirty="0">
              <a:latin typeface="Comic Sans MS" pitchFamily="66" charset="0"/>
            </a:endParaRPr>
          </a:p>
          <a:p>
            <a:pPr>
              <a:buNone/>
            </a:pPr>
            <a:r>
              <a:rPr lang="en-US" sz="1700" dirty="0">
                <a:latin typeface="Comic Sans MS" pitchFamily="66" charset="0"/>
              </a:rPr>
              <a:t>Find out if domestic abuse is a major problem in your city. (DIF)</a:t>
            </a:r>
          </a:p>
          <a:p>
            <a:endParaRPr lang="es-MX" dirty="0"/>
          </a:p>
        </p:txBody>
      </p:sp>
      <p:sp>
        <p:nvSpPr>
          <p:cNvPr id="7" name="Rounded Rectangle 6"/>
          <p:cNvSpPr/>
          <p:nvPr/>
        </p:nvSpPr>
        <p:spPr>
          <a:xfrm rot="20706244">
            <a:off x="324363" y="379736"/>
            <a:ext cx="12954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Comic Sans MS" pitchFamily="66" charset="0"/>
              </a:rPr>
              <a:t>PEOPLE</a:t>
            </a:r>
          </a:p>
          <a:p>
            <a:pPr algn="ctr"/>
            <a:r>
              <a:rPr lang="es-MX" sz="1600" dirty="0" smtClean="0">
                <a:solidFill>
                  <a:schemeClr val="tx1"/>
                </a:solidFill>
                <a:latin typeface="Comic Sans MS" pitchFamily="66" charset="0"/>
              </a:rPr>
              <a:t>1-c</a:t>
            </a:r>
            <a:endParaRPr lang="es-MX" sz="1600" dirty="0">
              <a:solidFill>
                <a:schemeClr val="tx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049858">
            <a:off x="4269735" y="711019"/>
            <a:ext cx="4859663" cy="845007"/>
          </a:xfrm>
          <a:ln w="57150">
            <a:noFill/>
          </a:ln>
        </p:spPr>
        <p:txBody>
          <a:bodyPr/>
          <a:lstStyle/>
          <a:p>
            <a:r>
              <a:rPr lang="es-MX" sz="3600" dirty="0" err="1" smtClean="0">
                <a:latin typeface="Lucida Handwriting" pitchFamily="66" charset="0"/>
              </a:rPr>
              <a:t>Parenting</a:t>
            </a:r>
            <a:r>
              <a:rPr lang="es-MX" sz="3600" dirty="0" smtClean="0">
                <a:latin typeface="Lucida Handwriting" pitchFamily="66" charset="0"/>
              </a:rPr>
              <a:t> </a:t>
            </a:r>
            <a:r>
              <a:rPr lang="es-MX" dirty="0" smtClean="0">
                <a:latin typeface="Lucida Handwriting" pitchFamily="66" charset="0"/>
              </a:rPr>
              <a:t> </a:t>
            </a:r>
            <a:endParaRPr lang="es-MX" dirty="0">
              <a:latin typeface="Lucida Handwriting" pitchFamily="66" charset="0"/>
            </a:endParaRPr>
          </a:p>
        </p:txBody>
      </p:sp>
      <p:sp>
        <p:nvSpPr>
          <p:cNvPr id="7" name="Content Placeholder 6"/>
          <p:cNvSpPr>
            <a:spLocks noGrp="1"/>
          </p:cNvSpPr>
          <p:nvPr>
            <p:ph sz="half" idx="2"/>
          </p:nvPr>
        </p:nvSpPr>
        <p:spPr>
          <a:xfrm>
            <a:off x="228600" y="381000"/>
            <a:ext cx="3962400" cy="3581400"/>
          </a:xfrm>
          <a:ln w="57150">
            <a:solidFill>
              <a:schemeClr val="accent5"/>
            </a:solidFill>
          </a:ln>
        </p:spPr>
        <p:txBody>
          <a:bodyPr>
            <a:normAutofit/>
          </a:bodyPr>
          <a:lstStyle/>
          <a:p>
            <a:pPr>
              <a:buNone/>
            </a:pPr>
            <a:r>
              <a:rPr lang="en-US" sz="1600" dirty="0" smtClean="0">
                <a:latin typeface="Comic Sans MS" pitchFamily="66" charset="0"/>
              </a:rPr>
              <a:t> Compare and contrast the child rearing practices of various types of families (two parent, middle income; single mother; parents of pre-</a:t>
            </a:r>
            <a:r>
              <a:rPr lang="en-US" sz="1600" dirty="0" err="1" smtClean="0">
                <a:latin typeface="Comic Sans MS" pitchFamily="66" charset="0"/>
              </a:rPr>
              <a:t>schoolers</a:t>
            </a:r>
            <a:r>
              <a:rPr lang="en-US" sz="1600" dirty="0" smtClean="0">
                <a:latin typeface="Comic Sans MS" pitchFamily="66" charset="0"/>
              </a:rPr>
              <a:t>; parents of school-aged children and parents of teens, lower income family).  </a:t>
            </a:r>
          </a:p>
          <a:p>
            <a:pPr>
              <a:buNone/>
            </a:pPr>
            <a:endParaRPr lang="en-US" sz="1600" dirty="0" smtClean="0">
              <a:latin typeface="Comic Sans MS" pitchFamily="66" charset="0"/>
            </a:endParaRPr>
          </a:p>
          <a:p>
            <a:pPr>
              <a:buNone/>
            </a:pPr>
            <a:r>
              <a:rPr lang="en-US" sz="1600" dirty="0" smtClean="0">
                <a:latin typeface="Comic Sans MS" pitchFamily="66" charset="0"/>
              </a:rPr>
              <a:t>Who helps with homework? Who supervises the chores?  Who taxis the children?  What kinds of family activities do they do?  Are girls raised differently than boys?</a:t>
            </a:r>
          </a:p>
          <a:p>
            <a:pPr>
              <a:buNone/>
            </a:pPr>
            <a:endParaRPr lang="es-MX" dirty="0"/>
          </a:p>
        </p:txBody>
      </p:sp>
      <p:sp>
        <p:nvSpPr>
          <p:cNvPr id="9" name="Content Placeholder 8"/>
          <p:cNvSpPr>
            <a:spLocks noGrp="1"/>
          </p:cNvSpPr>
          <p:nvPr>
            <p:ph sz="quarter" idx="4"/>
          </p:nvPr>
        </p:nvSpPr>
        <p:spPr>
          <a:xfrm>
            <a:off x="4572000" y="2971800"/>
            <a:ext cx="4191000" cy="3581400"/>
          </a:xfrm>
          <a:ln w="57150">
            <a:solidFill>
              <a:schemeClr val="accent6">
                <a:lumMod val="75000"/>
              </a:schemeClr>
            </a:solidFill>
          </a:ln>
        </p:spPr>
        <p:txBody>
          <a:bodyPr>
            <a:normAutofit/>
          </a:bodyPr>
          <a:lstStyle/>
          <a:p>
            <a:pPr>
              <a:buNone/>
            </a:pPr>
            <a:endParaRPr lang="en-US" sz="1600" smtClean="0">
              <a:latin typeface="Comic Sans MS" pitchFamily="66" charset="0"/>
            </a:endParaRPr>
          </a:p>
          <a:p>
            <a:pPr>
              <a:buNone/>
            </a:pPr>
            <a:r>
              <a:rPr lang="en-US" sz="1600" smtClean="0">
                <a:latin typeface="Comic Sans MS" pitchFamily="66" charset="0"/>
              </a:rPr>
              <a:t>“</a:t>
            </a:r>
            <a:r>
              <a:rPr lang="en-US" sz="1600" dirty="0" smtClean="0">
                <a:latin typeface="Comic Sans MS" pitchFamily="66" charset="0"/>
              </a:rPr>
              <a:t>Shame based discipline”-  Read about this concept or discuss  it with your coach first.</a:t>
            </a:r>
          </a:p>
          <a:p>
            <a:pPr>
              <a:buNone/>
            </a:pPr>
            <a:endParaRPr lang="en-US" sz="1600" dirty="0" smtClean="0">
              <a:latin typeface="Comic Sans MS" pitchFamily="66" charset="0"/>
            </a:endParaRPr>
          </a:p>
          <a:p>
            <a:pPr>
              <a:buNone/>
            </a:pPr>
            <a:r>
              <a:rPr lang="en-US" sz="1600" dirty="0" smtClean="0">
                <a:latin typeface="Comic Sans MS" pitchFamily="66" charset="0"/>
              </a:rPr>
              <a:t>Listen for three examples of this manner of discipline or attempt to motivate.</a:t>
            </a:r>
          </a:p>
          <a:p>
            <a:pPr>
              <a:buNone/>
            </a:pPr>
            <a:endParaRPr lang="en-US" sz="1600" dirty="0" smtClean="0">
              <a:latin typeface="Comic Sans MS" pitchFamily="66" charset="0"/>
            </a:endParaRPr>
          </a:p>
          <a:p>
            <a:pPr>
              <a:buNone/>
            </a:pPr>
            <a:r>
              <a:rPr lang="en-US" sz="1600" dirty="0" smtClean="0">
                <a:latin typeface="Comic Sans MS" pitchFamily="66" charset="0"/>
              </a:rPr>
              <a:t>How do the children react? Is it used more with young children or teens?  Do adults use this technique with each other?</a:t>
            </a:r>
          </a:p>
          <a:p>
            <a:endParaRPr lang="es-MX" dirty="0"/>
          </a:p>
        </p:txBody>
      </p:sp>
      <p:sp>
        <p:nvSpPr>
          <p:cNvPr id="10" name="Rounded Rectangle 9"/>
          <p:cNvSpPr/>
          <p:nvPr/>
        </p:nvSpPr>
        <p:spPr>
          <a:xfrm>
            <a:off x="4572000" y="1905000"/>
            <a:ext cx="17526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tx1"/>
              </a:solidFill>
              <a:latin typeface="Comic Sans MS" pitchFamily="66" charset="0"/>
            </a:endParaRPr>
          </a:p>
          <a:p>
            <a:pPr algn="ctr"/>
            <a:r>
              <a:rPr lang="es-MX" dirty="0" smtClean="0">
                <a:solidFill>
                  <a:schemeClr val="tx1"/>
                </a:solidFill>
                <a:latin typeface="Comic Sans MS" pitchFamily="66" charset="0"/>
              </a:rPr>
              <a:t>PEOPLE</a:t>
            </a:r>
          </a:p>
          <a:p>
            <a:pPr algn="ctr"/>
            <a:r>
              <a:rPr lang="es-MX" dirty="0" smtClean="0">
                <a:solidFill>
                  <a:schemeClr val="tx1"/>
                </a:solidFill>
                <a:latin typeface="Comic Sans MS" pitchFamily="66" charset="0"/>
              </a:rPr>
              <a:t>1-d</a:t>
            </a:r>
          </a:p>
          <a:p>
            <a:pPr algn="ctr"/>
            <a:endParaRPr lang="es-MX" dirty="0">
              <a:solidFill>
                <a:schemeClr val="tx1"/>
              </a:solidFill>
              <a:latin typeface="Comic Sans MS" pitchFamily="66" charset="0"/>
            </a:endParaRPr>
          </a:p>
        </p:txBody>
      </p:sp>
      <p:pic>
        <p:nvPicPr>
          <p:cNvPr id="2050" name="Picture 2" descr="View Details"/>
          <p:cNvPicPr>
            <a:picLocks noChangeAspect="1" noChangeArrowheads="1"/>
          </p:cNvPicPr>
          <p:nvPr/>
        </p:nvPicPr>
        <p:blipFill>
          <a:blip r:embed="rId2" cstate="print"/>
          <a:srcRect/>
          <a:stretch>
            <a:fillRect/>
          </a:stretch>
        </p:blipFill>
        <p:spPr bwMode="auto">
          <a:xfrm>
            <a:off x="1981200" y="4724400"/>
            <a:ext cx="1795274" cy="1447800"/>
          </a:xfrm>
          <a:prstGeom prst="rect">
            <a:avLst/>
          </a:prstGeom>
          <a:noFill/>
          <a:ln w="57150">
            <a:solidFill>
              <a:srgbClr val="FFFF0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2842</Words>
  <Application>Microsoft Office PowerPoint</Application>
  <PresentationFormat>On-screen Show (4:3)</PresentationFormat>
  <Paragraphs>504</Paragraphs>
  <Slides>29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Arial Black</vt:lpstr>
      <vt:lpstr>Book Antiqua</vt:lpstr>
      <vt:lpstr>Calibri</vt:lpstr>
      <vt:lpstr>Comic Sans MS</vt:lpstr>
      <vt:lpstr>Courier New</vt:lpstr>
      <vt:lpstr>Gill Sans MT</vt:lpstr>
      <vt:lpstr>Kartika</vt:lpstr>
      <vt:lpstr>Lucida Handwriting</vt:lpstr>
      <vt:lpstr>Lucida Sans</vt:lpstr>
      <vt:lpstr>Wingdings</vt:lpstr>
      <vt:lpstr>Office Theme</vt:lpstr>
      <vt:lpstr>Peregrinando</vt:lpstr>
      <vt:lpstr>An Introduction to TEAM-Mexico’s  Guided Discovery Program</vt:lpstr>
      <vt:lpstr>PowerPoint Presentation</vt:lpstr>
      <vt:lpstr>Check List </vt:lpstr>
      <vt:lpstr>People</vt:lpstr>
      <vt:lpstr>Greetings</vt:lpstr>
      <vt:lpstr>Occupations</vt:lpstr>
      <vt:lpstr> Courtship/Marriage  </vt:lpstr>
      <vt:lpstr>Parenting  </vt:lpstr>
      <vt:lpstr>Extended Family and Friends</vt:lpstr>
      <vt:lpstr>Holidays</vt:lpstr>
      <vt:lpstr>PowerPoint Presentation</vt:lpstr>
      <vt:lpstr>PowerPoint Presentation</vt:lpstr>
      <vt:lpstr>Birthdays</vt:lpstr>
      <vt:lpstr>Birthday Songs</vt:lpstr>
      <vt:lpstr>List of Mexican Holidays-Días Festivos</vt:lpstr>
      <vt:lpstr>Mexican Holidays-cont.</vt:lpstr>
      <vt:lpstr>    Mexicans are proud of their exquisite  handicrafts and jewelry. Visit the area of your city where handcrafts are sold, and check these out! </vt:lpstr>
      <vt:lpstr>Geography</vt:lpstr>
      <vt:lpstr> Architecture </vt:lpstr>
      <vt:lpstr>Pastimes          Like any other culture,  favorite pastimes depend on the climate, resources, background and education of the population of the particular city or area.   </vt:lpstr>
      <vt:lpstr> Mexican Food</vt:lpstr>
      <vt:lpstr>                Music</vt:lpstr>
      <vt:lpstr>Clothing</vt:lpstr>
      <vt:lpstr>           History </vt:lpstr>
      <vt:lpstr>Catholicism</vt:lpstr>
      <vt:lpstr>The Mexican Evangelical Church</vt:lpstr>
      <vt:lpstr>Current Events</vt:lpstr>
      <vt:lpstr>Current Events, cont.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PEREGRINANDO</dc:title>
  <dc:creator>arturo</dc:creator>
  <cp:lastModifiedBy>Doug</cp:lastModifiedBy>
  <cp:revision>100</cp:revision>
  <dcterms:created xsi:type="dcterms:W3CDTF">2010-08-22T03:56:52Z</dcterms:created>
  <dcterms:modified xsi:type="dcterms:W3CDTF">2014-06-29T13:32:38Z</dcterms:modified>
</cp:coreProperties>
</file>